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9" r:id="rId5"/>
    <p:sldId id="258" r:id="rId6"/>
    <p:sldId id="261" r:id="rId7"/>
    <p:sldId id="263" r:id="rId8"/>
    <p:sldId id="265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2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49" autoAdjust="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40D7-1187-4C29-B571-DB824990FFC5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0CB2-A33D-43FC-A144-0B4EB05A27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6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30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6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1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4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3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8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0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6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Synthetic</a:t>
            </a:r>
            <a:r>
              <a:rPr lang="de-DE" baseline="0" dirty="0"/>
              <a:t> 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identify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enzymes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looking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enzymes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high </a:t>
            </a:r>
            <a:r>
              <a:rPr lang="de-DE" baseline="0" dirty="0" err="1"/>
              <a:t>Kcat</a:t>
            </a:r>
            <a:r>
              <a:rPr lang="de-DE" baseline="0" dirty="0"/>
              <a:t> </a:t>
            </a:r>
            <a:r>
              <a:rPr lang="de-DE" baseline="0" dirty="0" err="1"/>
              <a:t>number</a:t>
            </a:r>
            <a:r>
              <a:rPr lang="de-DE" baseline="0" dirty="0"/>
              <a:t>, so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means</a:t>
            </a:r>
            <a:r>
              <a:rPr lang="de-DE" baseline="0" dirty="0"/>
              <a:t>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convert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substrate</a:t>
            </a:r>
            <a:r>
              <a:rPr lang="de-DE" baseline="0" dirty="0"/>
              <a:t> </a:t>
            </a:r>
            <a:r>
              <a:rPr lang="de-DE" baseline="0" dirty="0" err="1"/>
              <a:t>molecule</a:t>
            </a:r>
            <a:r>
              <a:rPr lang="de-DE" baseline="0" dirty="0"/>
              <a:t> at a high </a:t>
            </a:r>
            <a:r>
              <a:rPr lang="de-DE" baseline="0" dirty="0" err="1"/>
              <a:t>speed</a:t>
            </a:r>
            <a:r>
              <a:rPr lang="de-DE" baseline="0" dirty="0"/>
              <a:t>, </a:t>
            </a:r>
            <a:r>
              <a:rPr lang="de-DE" baseline="0" dirty="0" err="1"/>
              <a:t>however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lot</a:t>
            </a:r>
            <a:r>
              <a:rPr lang="de-DE" baseline="0" dirty="0"/>
              <a:t> Michaelis </a:t>
            </a:r>
            <a:r>
              <a:rPr lang="de-DE" baseline="0" dirty="0" err="1"/>
              <a:t>constant</a:t>
            </a:r>
            <a:r>
              <a:rPr lang="de-DE" baseline="0" dirty="0"/>
              <a:t> Km,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telling</a:t>
            </a:r>
            <a:r>
              <a:rPr lang="de-DE" baseline="0" dirty="0"/>
              <a:t> </a:t>
            </a:r>
            <a:r>
              <a:rPr lang="de-DE" baseline="0" dirty="0" err="1"/>
              <a:t>us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enzyme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operate</a:t>
            </a:r>
            <a:r>
              <a:rPr lang="de-DE" baseline="0" dirty="0"/>
              <a:t> at </a:t>
            </a:r>
            <a:r>
              <a:rPr lang="de-DE" baseline="0" dirty="0" err="1"/>
              <a:t>very</a:t>
            </a:r>
            <a:r>
              <a:rPr lang="de-DE" baseline="0" dirty="0"/>
              <a:t> </a:t>
            </a:r>
            <a:r>
              <a:rPr lang="de-DE" baseline="0" dirty="0" err="1"/>
              <a:t>low</a:t>
            </a:r>
            <a:r>
              <a:rPr lang="de-DE" baseline="0" dirty="0"/>
              <a:t> </a:t>
            </a:r>
            <a:r>
              <a:rPr lang="de-DE" baseline="0" dirty="0" err="1"/>
              <a:t>substrate</a:t>
            </a:r>
            <a:r>
              <a:rPr lang="de-DE" baseline="0" dirty="0"/>
              <a:t> </a:t>
            </a:r>
            <a:r>
              <a:rPr lang="de-DE" baseline="0" dirty="0" err="1"/>
              <a:t>concentration</a:t>
            </a:r>
            <a:r>
              <a:rPr lang="de-DE" baseline="0" dirty="0"/>
              <a:t>. So in </a:t>
            </a:r>
            <a:r>
              <a:rPr lang="de-DE" baseline="0" dirty="0" err="1"/>
              <a:t>the</a:t>
            </a:r>
            <a:r>
              <a:rPr lang="de-DE" baseline="0" dirty="0"/>
              <a:t> end,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choose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enzymes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operating</a:t>
            </a:r>
            <a:r>
              <a:rPr lang="de-DE" baseline="0" dirty="0"/>
              <a:t> at high </a:t>
            </a:r>
            <a:r>
              <a:rPr lang="de-DE" baseline="0" dirty="0" err="1"/>
              <a:t>turnover</a:t>
            </a:r>
            <a:r>
              <a:rPr lang="de-DE" baseline="0" dirty="0"/>
              <a:t> rate but at </a:t>
            </a:r>
            <a:r>
              <a:rPr lang="de-DE" baseline="0" dirty="0" err="1"/>
              <a:t>very</a:t>
            </a:r>
            <a:r>
              <a:rPr lang="de-DE" baseline="0" dirty="0"/>
              <a:t> </a:t>
            </a:r>
            <a:r>
              <a:rPr lang="de-DE" baseline="0" dirty="0" err="1"/>
              <a:t>low</a:t>
            </a:r>
            <a:r>
              <a:rPr lang="de-DE" baseline="0" dirty="0"/>
              <a:t> </a:t>
            </a:r>
            <a:r>
              <a:rPr lang="de-DE" baseline="0" dirty="0" err="1"/>
              <a:t>substrate</a:t>
            </a:r>
            <a:r>
              <a:rPr lang="de-DE" baseline="0" dirty="0"/>
              <a:t> </a:t>
            </a:r>
            <a:r>
              <a:rPr lang="de-DE" baseline="0" dirty="0" err="1"/>
              <a:t>concentration</a:t>
            </a:r>
            <a:r>
              <a:rPr lang="de-DE" baseline="0" dirty="0"/>
              <a:t>. </a:t>
            </a:r>
            <a:r>
              <a:rPr lang="de-DE" baseline="0" dirty="0" err="1"/>
              <a:t>Why</a:t>
            </a:r>
            <a:r>
              <a:rPr lang="de-DE" baseline="0" dirty="0"/>
              <a:t>,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because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atmosfere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only</a:t>
            </a:r>
            <a:r>
              <a:rPr lang="de-DE" baseline="0" dirty="0"/>
              <a:t> </a:t>
            </a:r>
            <a:r>
              <a:rPr lang="de-DE" baseline="0" dirty="0" err="1"/>
              <a:t>very</a:t>
            </a:r>
            <a:r>
              <a:rPr lang="de-DE" baseline="0" dirty="0"/>
              <a:t> </a:t>
            </a:r>
            <a:r>
              <a:rPr lang="de-DE" baseline="0" dirty="0" err="1"/>
              <a:t>low</a:t>
            </a:r>
            <a:r>
              <a:rPr lang="de-DE" baseline="0" dirty="0"/>
              <a:t> </a:t>
            </a:r>
            <a:r>
              <a:rPr lang="de-DE" baseline="0" dirty="0" err="1"/>
              <a:t>concentration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CO2, </a:t>
            </a:r>
            <a:r>
              <a:rPr lang="de-DE" baseline="0" dirty="0" err="1"/>
              <a:t>only</a:t>
            </a:r>
            <a:r>
              <a:rPr lang="de-DE" baseline="0" dirty="0"/>
              <a:t> </a:t>
            </a:r>
            <a:r>
              <a:rPr lang="de-DE" baseline="0" dirty="0" err="1"/>
              <a:t>about</a:t>
            </a:r>
            <a:r>
              <a:rPr lang="de-DE" baseline="0" dirty="0"/>
              <a:t> 0.04%. So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fist</a:t>
            </a:r>
            <a:r>
              <a:rPr lang="de-DE" baseline="0" dirty="0"/>
              <a:t> </a:t>
            </a:r>
            <a:r>
              <a:rPr lang="de-DE" baseline="0" dirty="0" err="1"/>
              <a:t>step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go</a:t>
            </a:r>
            <a:r>
              <a:rPr lang="de-DE" baseline="0" dirty="0"/>
              <a:t> </a:t>
            </a:r>
            <a:r>
              <a:rPr lang="de-DE" baseline="0" dirty="0" err="1"/>
              <a:t>through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biological</a:t>
            </a:r>
            <a:r>
              <a:rPr lang="de-DE" baseline="0" dirty="0"/>
              <a:t> </a:t>
            </a:r>
            <a:r>
              <a:rPr lang="de-DE" baseline="0" dirty="0" err="1"/>
              <a:t>databases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identify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catalytical</a:t>
            </a:r>
            <a:r>
              <a:rPr lang="de-DE" baseline="0" dirty="0"/>
              <a:t> </a:t>
            </a:r>
            <a:r>
              <a:rPr lang="de-DE" baseline="0" dirty="0" err="1"/>
              <a:t>efficiency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various</a:t>
            </a:r>
            <a:r>
              <a:rPr lang="de-DE" baseline="0" dirty="0"/>
              <a:t> </a:t>
            </a:r>
            <a:r>
              <a:rPr lang="de-DE" baseline="0" dirty="0" err="1"/>
              <a:t>enzymes</a:t>
            </a:r>
            <a:r>
              <a:rPr lang="de-DE" baseline="0" dirty="0"/>
              <a:t>.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example</a:t>
            </a:r>
            <a:r>
              <a:rPr lang="de-DE" baseline="0" dirty="0"/>
              <a:t>, </a:t>
            </a:r>
            <a:r>
              <a:rPr lang="de-DE" baseline="0" dirty="0" err="1"/>
              <a:t>the</a:t>
            </a:r>
            <a:r>
              <a:rPr lang="de-DE" baseline="0" dirty="0"/>
              <a:t> ERS,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enoyl-CoA</a:t>
            </a:r>
            <a:r>
              <a:rPr lang="de-DE" baseline="0" dirty="0"/>
              <a:t> </a:t>
            </a:r>
            <a:r>
              <a:rPr lang="de-DE" baseline="0" dirty="0" err="1"/>
              <a:t>carboxylase</a:t>
            </a:r>
            <a:r>
              <a:rPr lang="de-DE" baseline="0" dirty="0"/>
              <a:t>/</a:t>
            </a:r>
            <a:r>
              <a:rPr lang="de-DE" baseline="0" dirty="0" err="1"/>
              <a:t>reductase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up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4x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efficient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</a:t>
            </a:r>
            <a:r>
              <a:rPr lang="de-DE" baseline="0" dirty="0" err="1"/>
              <a:t>rubisco</a:t>
            </a:r>
            <a:r>
              <a:rPr lang="de-DE" baseline="0" dirty="0"/>
              <a:t>. So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first</a:t>
            </a:r>
            <a:r>
              <a:rPr lang="de-DE" baseline="0" dirty="0"/>
              <a:t> </a:t>
            </a:r>
            <a:r>
              <a:rPr lang="de-DE" baseline="0" dirty="0" err="1"/>
              <a:t>enzyme</a:t>
            </a:r>
            <a:r>
              <a:rPr lang="de-DE" baseline="0" dirty="0"/>
              <a:t>, </a:t>
            </a:r>
            <a:r>
              <a:rPr lang="de-DE" baseline="0" dirty="0" err="1"/>
              <a:t>however</a:t>
            </a:r>
            <a:r>
              <a:rPr lang="de-DE" baseline="0" dirty="0"/>
              <a:t>, </a:t>
            </a:r>
            <a:r>
              <a:rPr lang="de-DE" baseline="0" dirty="0" err="1"/>
              <a:t>it</a:t>
            </a:r>
            <a:r>
              <a:rPr lang="de-DE" baseline="0" dirty="0"/>
              <a:t> after </a:t>
            </a:r>
            <a:r>
              <a:rPr lang="de-DE" baseline="0" dirty="0" err="1"/>
              <a:t>fixation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will </a:t>
            </a:r>
            <a:r>
              <a:rPr lang="de-DE" baseline="0" dirty="0" err="1"/>
              <a:t>lead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producing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product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not </a:t>
            </a:r>
            <a:r>
              <a:rPr lang="de-DE" baseline="0" dirty="0" err="1"/>
              <a:t>known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a plant, so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means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need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find </a:t>
            </a:r>
            <a:r>
              <a:rPr lang="de-DE" baseline="0" dirty="0" err="1"/>
              <a:t>several</a:t>
            </a:r>
            <a:r>
              <a:rPr lang="de-DE" baseline="0" dirty="0"/>
              <a:t> </a:t>
            </a:r>
            <a:r>
              <a:rPr lang="de-DE" baseline="0" dirty="0" err="1"/>
              <a:t>other</a:t>
            </a:r>
            <a:r>
              <a:rPr lang="de-DE" baseline="0" dirty="0"/>
              <a:t> </a:t>
            </a:r>
            <a:r>
              <a:rPr lang="de-DE" baseline="0" dirty="0" err="1"/>
              <a:t>enzymes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using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product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previous</a:t>
            </a:r>
            <a:r>
              <a:rPr lang="de-DE" baseline="0" dirty="0"/>
              <a:t> </a:t>
            </a:r>
            <a:r>
              <a:rPr lang="de-DE" baseline="0" dirty="0" err="1"/>
              <a:t>reaction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a </a:t>
            </a:r>
            <a:r>
              <a:rPr lang="de-DE" baseline="0" dirty="0" err="1"/>
              <a:t>substrate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reaction</a:t>
            </a:r>
            <a:r>
              <a:rPr lang="de-DE" baseline="0" dirty="0"/>
              <a:t>. </a:t>
            </a:r>
          </a:p>
          <a:p>
            <a:r>
              <a:rPr lang="de-DE" baseline="0" dirty="0"/>
              <a:t>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8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trying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optimizing</a:t>
            </a:r>
            <a:r>
              <a:rPr lang="de-DE" baseline="0" dirty="0"/>
              <a:t> </a:t>
            </a:r>
            <a:r>
              <a:rPr lang="de-DE" baseline="0" dirty="0" err="1"/>
              <a:t>photosynthesis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reduce</a:t>
            </a:r>
            <a:r>
              <a:rPr lang="de-DE" baseline="0" dirty="0"/>
              <a:t> </a:t>
            </a:r>
            <a:r>
              <a:rPr lang="de-DE" baseline="0" dirty="0" err="1"/>
              <a:t>photorespiration</a:t>
            </a:r>
            <a:r>
              <a:rPr lang="de-DE" baseline="0" dirty="0"/>
              <a:t>.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optimize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linked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different </a:t>
            </a:r>
            <a:r>
              <a:rPr lang="de-DE" baseline="0" dirty="0" err="1"/>
              <a:t>synthetic</a:t>
            </a:r>
            <a:r>
              <a:rPr lang="de-DE" baseline="0" dirty="0"/>
              <a:t> </a:t>
            </a:r>
            <a:r>
              <a:rPr lang="de-DE" baseline="0" dirty="0" err="1"/>
              <a:t>pathways</a:t>
            </a:r>
            <a:r>
              <a:rPr lang="de-DE" baseline="0" dirty="0"/>
              <a:t> – CETCH </a:t>
            </a:r>
            <a:r>
              <a:rPr lang="de-DE" baseline="0" dirty="0" err="1"/>
              <a:t>cycle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17 different </a:t>
            </a:r>
            <a:r>
              <a:rPr lang="de-DE" baseline="0" dirty="0" err="1"/>
              <a:t>enzymes</a:t>
            </a:r>
            <a:r>
              <a:rPr lang="de-DE" baseline="0" dirty="0"/>
              <a:t> form 9 </a:t>
            </a:r>
            <a:r>
              <a:rPr lang="de-DE" baseline="0" dirty="0" err="1"/>
              <a:t>organism</a:t>
            </a:r>
            <a:r>
              <a:rPr lang="de-DE" baseline="0" dirty="0"/>
              <a:t>,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five</a:t>
            </a:r>
            <a:r>
              <a:rPr lang="de-DE" baseline="0" dirty="0"/>
              <a:t> </a:t>
            </a:r>
            <a:r>
              <a:rPr lang="de-DE" baseline="0" dirty="0" err="1"/>
              <a:t>times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efficient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</a:t>
            </a:r>
            <a:r>
              <a:rPr lang="de-DE" baseline="0" dirty="0" err="1"/>
              <a:t>photosynthetic</a:t>
            </a:r>
            <a:r>
              <a:rPr lang="de-DE" baseline="0" dirty="0"/>
              <a:t> </a:t>
            </a:r>
            <a:r>
              <a:rPr lang="de-DE" baseline="0" dirty="0" err="1"/>
              <a:t>pathway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C3 </a:t>
            </a:r>
            <a:r>
              <a:rPr lang="de-DE" baseline="0" dirty="0" err="1"/>
              <a:t>plants</a:t>
            </a:r>
            <a:r>
              <a:rPr lang="de-DE" baseline="0" dirty="0"/>
              <a:t>, </a:t>
            </a:r>
            <a:r>
              <a:rPr lang="de-DE" baseline="0" dirty="0" err="1"/>
              <a:t>and</a:t>
            </a:r>
            <a:r>
              <a:rPr lang="de-DE" baseline="0" dirty="0"/>
              <a:t> alternative </a:t>
            </a:r>
            <a:r>
              <a:rPr lang="de-DE" baseline="0" dirty="0" err="1"/>
              <a:t>photorespiration</a:t>
            </a:r>
            <a:r>
              <a:rPr lang="de-DE" baseline="0" dirty="0"/>
              <a:t> 3 </a:t>
            </a:r>
            <a:r>
              <a:rPr lang="de-DE" baseline="0" dirty="0" err="1"/>
              <a:t>foun</a:t>
            </a:r>
            <a:r>
              <a:rPr lang="de-DE" baseline="0" dirty="0"/>
              <a:t> South,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consist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</a:t>
            </a:r>
            <a:r>
              <a:rPr lang="de-DE" baseline="0" dirty="0" err="1"/>
              <a:t>aditional</a:t>
            </a:r>
            <a:r>
              <a:rPr lang="de-DE" baseline="0" dirty="0"/>
              <a:t> </a:t>
            </a:r>
            <a:r>
              <a:rPr lang="de-DE" baseline="0" dirty="0" err="1"/>
              <a:t>enzymes</a:t>
            </a:r>
            <a:r>
              <a:rPr lang="de-DE" baseline="0" dirty="0"/>
              <a:t>,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bacteria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cucumer</a:t>
            </a:r>
            <a:r>
              <a:rPr lang="de-DE" baseline="0" dirty="0"/>
              <a:t>, </a:t>
            </a:r>
            <a:r>
              <a:rPr lang="de-DE" baseline="0" dirty="0" err="1"/>
              <a:t>and</a:t>
            </a:r>
            <a:r>
              <a:rPr lang="de-DE" baseline="0" dirty="0"/>
              <a:t> also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blocking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receptor</a:t>
            </a:r>
            <a:r>
              <a:rPr lang="de-DE" baseline="0" dirty="0"/>
              <a:t> PLGG1,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important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uptake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oxygen</a:t>
            </a:r>
            <a:r>
              <a:rPr lang="de-DE" baseline="0" dirty="0"/>
              <a:t>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rubisco</a:t>
            </a:r>
            <a:r>
              <a:rPr lang="de-DE" baseline="0" dirty="0"/>
              <a:t> </a:t>
            </a:r>
            <a:r>
              <a:rPr lang="de-DE" baseline="0" dirty="0" err="1"/>
              <a:t>instead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CO2.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1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CB2-A33D-43FC-A144-0B4EB05A27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6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19981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07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Unterüberschrift einfügen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466181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9903D7B-F151-4E61-AA70-CEC1D66B7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7F393EA-16AF-4F26-B488-895C8841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EEF4804-11BE-4565-9AFC-7D97F5EEA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3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807028" y="1045027"/>
            <a:ext cx="9612086" cy="121950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7028" y="2177143"/>
            <a:ext cx="9612086" cy="41039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Aufzählungspunkte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488D28E-3BE1-4EFA-A936-23BDC8D6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8AF195E-2644-45E3-BF20-063853420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44EB25-22EA-47EB-9777-0E8DEBFBE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72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709057" y="1066799"/>
            <a:ext cx="9612086" cy="104947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1709057" y="2198914"/>
            <a:ext cx="4680857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596744" y="2198914"/>
            <a:ext cx="4724400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1ED45DC7-3177-48CF-9E94-6C4EF83CE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3A6D4D15-FFD5-4517-AC37-295987104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090E129-45B7-4A9E-9B77-89D885EC0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2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304301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43B84461-3744-44CB-9D9A-AE3F3A4C6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F175A0FC-50BD-44F0-A4B6-BAD419784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7713D7F-52D4-43E5-81BC-1387D0CE7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8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6299B2AD-5689-46A3-A61A-BA2305B01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D5894530-6E49-4212-9CF8-0009C1C71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7B6B827-3252-4BDE-BC46-932B51630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36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382486" y="2062415"/>
            <a:ext cx="4467226" cy="120788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291941" y="2062415"/>
            <a:ext cx="5455331" cy="3609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82486" y="3382535"/>
            <a:ext cx="4467226" cy="28101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8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Cat ipsum dolor sit </a:t>
            </a:r>
            <a:r>
              <a:rPr lang="en-US" dirty="0" err="1"/>
              <a:t>amet</a:t>
            </a:r>
            <a:r>
              <a:rPr lang="en-US" dirty="0"/>
              <a:t>, sniff catnip and act crazy. Purr paw your face to wake you up in the morning </a:t>
            </a:r>
            <a:r>
              <a:rPr lang="en-US" dirty="0" err="1"/>
              <a:t>furball</a:t>
            </a:r>
            <a:r>
              <a:rPr lang="en-US" dirty="0"/>
              <a:t> roll </a:t>
            </a:r>
            <a:r>
              <a:rPr lang="en-US" dirty="0" err="1"/>
              <a:t>roll</a:t>
            </a:r>
            <a:r>
              <a:rPr lang="en-US" dirty="0"/>
              <a:t> </a:t>
            </a:r>
            <a:r>
              <a:rPr lang="en-US" dirty="0" err="1"/>
              <a:t>roll</a:t>
            </a:r>
            <a:r>
              <a:rPr lang="en-US" dirty="0"/>
              <a:t>. Howl on top of tall thing. What a cat-ass-trophy! immediately regret falling into bathtub yet is good you understand your place in my world eat fish on floor. Cat playing a fiddle in hey diddle </a:t>
            </a:r>
            <a:r>
              <a:rPr lang="en-US" dirty="0" err="1"/>
              <a:t>diddle</a:t>
            </a:r>
            <a:r>
              <a:rPr lang="en-US" dirty="0"/>
              <a:t>? 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6291940" y="5671457"/>
            <a:ext cx="5455331" cy="521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4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Bildnachweis</a:t>
            </a:r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E78ABCA3-08AD-4960-8C4E-B91A5828F7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4B55DE42-454D-4DA5-B8A0-160633A4B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AE0D92C-A3E3-4915-B8E9-A26EB9644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8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56"/>
            <a:ext cx="1291844" cy="129184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D5F647-0736-4AB9-8E87-935DDEB4C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15267EFD-6BA9-4BF4-A295-D2C15E375967}" type="datetimeFigureOut">
              <a:rPr lang="de-DE" smtClean="0"/>
              <a:pPr/>
              <a:t>06.05.2022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109A0D-4694-4027-820E-3EE2989D9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fld id="{48BC2822-A58B-453C-8B00-8B5FB70B15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9FBD35-87CF-4E23-BD84-62DD0650D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Normal-Roman" panose="02000503000000000000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3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khanacademy.org/hc/en-us/articles/www.khanacademy.or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0292" t="758" b="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Bright" panose="02040602050505020304" pitchFamily="18" charset="0"/>
              </a:rPr>
              <a:t>Optimized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Lucida Bright" panose="02040602050505020304" pitchFamily="18" charset="0"/>
              </a:rPr>
              <a:t>Only AP3 model: bad connection and low regeneration rate observed</a:t>
            </a:r>
          </a:p>
          <a:p>
            <a:r>
              <a:rPr lang="de-DE" sz="2000" dirty="0" err="1">
                <a:latin typeface="Lucida Bright" panose="02040602050505020304" pitchFamily="18" charset="0"/>
              </a:rPr>
              <a:t>Only</a:t>
            </a:r>
            <a:r>
              <a:rPr lang="de-DE" sz="2000" dirty="0">
                <a:latin typeface="Lucida Bright" panose="02040602050505020304" pitchFamily="18" charset="0"/>
              </a:rPr>
              <a:t> CETCH </a:t>
            </a:r>
            <a:r>
              <a:rPr lang="de-DE" sz="2000" dirty="0" err="1">
                <a:latin typeface="Lucida Bright" panose="02040602050505020304" pitchFamily="18" charset="0"/>
              </a:rPr>
              <a:t>model</a:t>
            </a:r>
            <a:r>
              <a:rPr lang="de-DE" sz="2000" dirty="0">
                <a:latin typeface="Lucida Bright" panose="02040602050505020304" pitchFamily="18" charset="0"/>
              </a:rPr>
              <a:t>: </a:t>
            </a:r>
            <a:r>
              <a:rPr lang="de-DE" sz="2000" dirty="0" err="1">
                <a:latin typeface="Lucida Bright" panose="02040602050505020304" pitchFamily="18" charset="0"/>
              </a:rPr>
              <a:t>substrate</a:t>
            </a:r>
            <a:r>
              <a:rPr lang="de-DE" sz="2000" dirty="0">
                <a:latin typeface="Lucida Bright" panose="02040602050505020304" pitchFamily="18" charset="0"/>
              </a:rPr>
              <a:t> </a:t>
            </a:r>
            <a:r>
              <a:rPr lang="de-DE" sz="2000" dirty="0" err="1">
                <a:latin typeface="Lucida Bright" panose="02040602050505020304" pitchFamily="18" charset="0"/>
              </a:rPr>
              <a:t>competition</a:t>
            </a:r>
            <a:r>
              <a:rPr lang="de-DE" sz="2000" dirty="0">
                <a:latin typeface="Lucida Bright" panose="02040602050505020304" pitchFamily="18" charset="0"/>
              </a:rPr>
              <a:t>, </a:t>
            </a:r>
            <a:r>
              <a:rPr lang="de-DE" sz="2000" dirty="0" err="1">
                <a:latin typeface="Lucida Bright" panose="02040602050505020304" pitchFamily="18" charset="0"/>
              </a:rPr>
              <a:t>problematic</a:t>
            </a:r>
            <a:r>
              <a:rPr lang="de-DE" sz="2000" dirty="0">
                <a:latin typeface="Lucida Bright" panose="02040602050505020304" pitchFamily="18" charset="0"/>
              </a:rPr>
              <a:t> </a:t>
            </a:r>
            <a:r>
              <a:rPr lang="de-DE" sz="2000" dirty="0" err="1">
                <a:latin typeface="Lucida Bright" panose="02040602050505020304" pitchFamily="18" charset="0"/>
              </a:rPr>
              <a:t>regeneration</a:t>
            </a:r>
            <a:r>
              <a:rPr lang="de-DE" sz="2000" dirty="0">
                <a:latin typeface="Lucida Bright" panose="02040602050505020304" pitchFamily="18" charset="0"/>
              </a:rPr>
              <a:t> </a:t>
            </a:r>
            <a:r>
              <a:rPr lang="de-DE" sz="2000" dirty="0" err="1">
                <a:latin typeface="Lucida Bright" panose="02040602050505020304" pitchFamily="18" charset="0"/>
              </a:rPr>
              <a:t>of</a:t>
            </a:r>
            <a:r>
              <a:rPr lang="de-DE" sz="2000" dirty="0">
                <a:latin typeface="Lucida Bright" panose="02040602050505020304" pitchFamily="18" charset="0"/>
              </a:rPr>
              <a:t> NADPH </a:t>
            </a:r>
            <a:endParaRPr lang="en-GB" sz="2000" dirty="0">
              <a:latin typeface="Lucida Bright" panose="02040602050505020304" pitchFamily="18" charset="0"/>
            </a:endParaRPr>
          </a:p>
          <a:p>
            <a:r>
              <a:rPr lang="en-GB" sz="2000" dirty="0">
                <a:latin typeface="Lucida Bright" panose="02040602050505020304" pitchFamily="18" charset="0"/>
              </a:rPr>
              <a:t>AP3+CETCH + blocking of PLGG1 </a:t>
            </a:r>
          </a:p>
          <a:p>
            <a:pPr lvl="1"/>
            <a:r>
              <a:rPr lang="en-GB" sz="1800" dirty="0">
                <a:latin typeface="Lucida Bright" panose="02040602050505020304" pitchFamily="18" charset="0"/>
              </a:rPr>
              <a:t>Repressed enzyme activities of </a:t>
            </a:r>
            <a:r>
              <a:rPr lang="en-GB" sz="1800" dirty="0" err="1">
                <a:latin typeface="Lucida Bright" panose="02040602050505020304" pitchFamily="18" charset="0"/>
              </a:rPr>
              <a:t>photorespiratory</a:t>
            </a:r>
            <a:r>
              <a:rPr lang="en-GB" sz="1800" dirty="0">
                <a:latin typeface="Lucida Bright" panose="02040602050505020304" pitchFamily="18" charset="0"/>
              </a:rPr>
              <a:t> pathway</a:t>
            </a:r>
          </a:p>
          <a:p>
            <a:pPr lvl="1"/>
            <a:r>
              <a:rPr lang="en-GB" sz="1800" dirty="0">
                <a:latin typeface="Lucida Bright" panose="02040602050505020304" pitchFamily="18" charset="0"/>
              </a:rPr>
              <a:t>Reduction of oxygenase activity of rubisco </a:t>
            </a:r>
          </a:p>
          <a:p>
            <a:pPr lvl="1"/>
            <a:r>
              <a:rPr lang="en-GB" sz="1800" dirty="0">
                <a:latin typeface="Lucida Bright" panose="02040602050505020304" pitchFamily="18" charset="0"/>
              </a:rPr>
              <a:t>Drastically reduced flux of metabolites into the peroxisomes</a:t>
            </a:r>
          </a:p>
          <a:p>
            <a:pPr lvl="2"/>
            <a:r>
              <a:rPr lang="en-GB" sz="1600" dirty="0" err="1">
                <a:latin typeface="Lucida Bright" panose="02040602050505020304" pitchFamily="18" charset="0"/>
              </a:rPr>
              <a:t>Glycolate</a:t>
            </a:r>
            <a:r>
              <a:rPr lang="en-GB" sz="1600" dirty="0">
                <a:latin typeface="Lucida Bright" panose="02040602050505020304" pitchFamily="18" charset="0"/>
              </a:rPr>
              <a:t> is produced, but it is converted into malate in chloroplast </a:t>
            </a:r>
            <a:r>
              <a:rPr lang="en-GB" sz="1600">
                <a:latin typeface="Lucida Bright" panose="02040602050505020304" pitchFamily="18" charset="0"/>
              </a:rPr>
              <a:t>which could be used </a:t>
            </a:r>
            <a:r>
              <a:rPr lang="en-GB" sz="1600" dirty="0">
                <a:latin typeface="Lucida Bright" panose="02040602050505020304" pitchFamily="18" charset="0"/>
              </a:rPr>
              <a:t>for the another CO</a:t>
            </a:r>
            <a:r>
              <a:rPr lang="en-GB" sz="1600" baseline="-25000" dirty="0">
                <a:latin typeface="Lucida Bright" panose="02040602050505020304" pitchFamily="18" charset="0"/>
              </a:rPr>
              <a:t>2</a:t>
            </a:r>
            <a:r>
              <a:rPr lang="en-GB" sz="1600" dirty="0">
                <a:latin typeface="Lucida Bright" panose="02040602050505020304" pitchFamily="18" charset="0"/>
              </a:rPr>
              <a:t> </a:t>
            </a:r>
            <a:r>
              <a:rPr lang="en-GB" sz="1600" dirty="0" err="1">
                <a:latin typeface="Lucida Bright" panose="02040602050505020304" pitchFamily="18" charset="0"/>
              </a:rPr>
              <a:t>convertion</a:t>
            </a:r>
            <a:endParaRPr lang="en-GB" sz="1600" dirty="0">
              <a:latin typeface="Lucida Bright" panose="02040602050505020304" pitchFamily="18" charset="0"/>
            </a:endParaRPr>
          </a:p>
          <a:p>
            <a:pPr lvl="1"/>
            <a:r>
              <a:rPr lang="en-GB" sz="1800" dirty="0">
                <a:latin typeface="Lucida Bright" panose="02040602050505020304" pitchFamily="18" charset="0"/>
              </a:rPr>
              <a:t>75% higher enzyme activity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1459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0010" y="564430"/>
            <a:ext cx="6995140" cy="1219505"/>
          </a:xfrm>
        </p:spPr>
        <p:txBody>
          <a:bodyPr/>
          <a:lstStyle/>
          <a:p>
            <a:r>
              <a:rPr lang="de-DE" dirty="0">
                <a:latin typeface="Lucida Bright" panose="02040602050505020304" pitchFamily="18" charset="0"/>
              </a:rPr>
              <a:t>Next </a:t>
            </a:r>
            <a:r>
              <a:rPr lang="de-DE" dirty="0" err="1">
                <a:latin typeface="Lucida Bright" panose="02040602050505020304" pitchFamily="18" charset="0"/>
              </a:rPr>
              <a:t>step</a:t>
            </a:r>
            <a:r>
              <a:rPr lang="de-DE" dirty="0">
                <a:latin typeface="Lucida Bright" panose="02040602050505020304" pitchFamily="18" charset="0"/>
              </a:rPr>
              <a:t>: </a:t>
            </a:r>
            <a:r>
              <a:rPr lang="de-DE" dirty="0" err="1">
                <a:latin typeface="Lucida Bright" panose="02040602050505020304" pitchFamily="18" charset="0"/>
              </a:rPr>
              <a:t>introduction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into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plants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8" y="515775"/>
            <a:ext cx="876181" cy="1253205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800600"/>
            <a:ext cx="3657600" cy="2057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40" y="2610944"/>
            <a:ext cx="2779960" cy="208497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50" y="376015"/>
            <a:ext cx="2840324" cy="213024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5231" y="1888620"/>
            <a:ext cx="85887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Cloning strategy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Preparation of 19 enzymes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Gibson assembly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Lucida Bright" panose="02040602050505020304" pitchFamily="18" charset="0"/>
              </a:rPr>
              <a:t>Subcloning</a:t>
            </a:r>
            <a:r>
              <a:rPr lang="en-GB" sz="1600" dirty="0">
                <a:latin typeface="Lucida Bright" panose="02040602050505020304" pitchFamily="18" charset="0"/>
              </a:rPr>
              <a:t> to the plant vector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Transformation of </a:t>
            </a:r>
            <a:r>
              <a:rPr lang="en-GB" sz="1600" i="1" dirty="0">
                <a:latin typeface="Lucida Bright" panose="02040602050505020304" pitchFamily="18" charset="0"/>
              </a:rPr>
              <a:t>Agrobacterium </a:t>
            </a:r>
            <a:r>
              <a:rPr lang="en-GB" sz="1600" i="1" dirty="0" err="1">
                <a:latin typeface="Lucida Bright" panose="02040602050505020304" pitchFamily="18" charset="0"/>
              </a:rPr>
              <a:t>tumefaciens</a:t>
            </a:r>
            <a:r>
              <a:rPr lang="en-GB" sz="1600" i="1" dirty="0">
                <a:latin typeface="Lucida Bright" panose="02040602050505020304" pitchFamily="18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Floral dip method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Growing of the seedlings and selection of vector-bearing plants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ucida Bright" panose="02040602050505020304" pitchFamily="18" charset="0"/>
              </a:rPr>
              <a:t>Assessment of carbon dioxide uptake 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159" y="5597073"/>
            <a:ext cx="2939609" cy="12041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24104"/>
            <a:ext cx="4708267" cy="114351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2909" y="4529271"/>
            <a:ext cx="3524149" cy="9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50292" t="758" b="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891540" y="2514600"/>
            <a:ext cx="10858500" cy="3429000"/>
          </a:xfrm>
          <a:prstGeom prst="roundRect">
            <a:avLst/>
          </a:prstGeom>
          <a:solidFill>
            <a:srgbClr val="2B4277"/>
          </a:solidFill>
          <a:ln>
            <a:solidFill>
              <a:srgbClr val="2B4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3009900" y="4229100"/>
            <a:ext cx="8961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Thank</a:t>
            </a:r>
            <a:r>
              <a:rPr lang="de-DE" sz="8000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you</a:t>
            </a:r>
            <a:r>
              <a:rPr lang="de-DE" sz="8000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for</a:t>
            </a:r>
            <a:r>
              <a:rPr lang="de-DE" sz="8000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your</a:t>
            </a:r>
            <a:r>
              <a:rPr lang="de-DE" sz="8000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attention</a:t>
            </a:r>
            <a:r>
              <a:rPr lang="de-DE" sz="8000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endParaRPr lang="en-GB" sz="8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Bright" panose="02040602050505020304" pitchFamily="18" charset="0"/>
              </a:rPr>
              <a:t>What are climate-friendly plants?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100141"/>
            <a:ext cx="4511383" cy="4103914"/>
          </a:xfrm>
        </p:spPr>
        <p:txBody>
          <a:bodyPr/>
          <a:lstStyle/>
          <a:p>
            <a:r>
              <a:rPr lang="en-GB" sz="2400" dirty="0">
                <a:latin typeface="Lucida Bright" panose="02040602050505020304" pitchFamily="18" charset="0"/>
              </a:rPr>
              <a:t>Carbon dioxide concentration in 2021 = 419 ppm</a:t>
            </a:r>
          </a:p>
          <a:p>
            <a:pPr lvl="1"/>
            <a:r>
              <a:rPr lang="en-GB" sz="2000" dirty="0">
                <a:latin typeface="Lucida Bright" panose="02040602050505020304" pitchFamily="18" charset="0"/>
              </a:rPr>
              <a:t>Deforestation, industry, increased burning of fossil fuels, agriculture, rapid urbanization…</a:t>
            </a:r>
          </a:p>
          <a:p>
            <a:r>
              <a:rPr lang="en-GB" sz="2400" dirty="0">
                <a:latin typeface="Lucida Bright" panose="02040602050505020304" pitchFamily="18" charset="0"/>
              </a:rPr>
              <a:t>High level of CO</a:t>
            </a:r>
            <a:r>
              <a:rPr lang="en-GB" sz="2400" baseline="-25000" dirty="0">
                <a:latin typeface="Lucida Bright" panose="02040602050505020304" pitchFamily="18" charset="0"/>
              </a:rPr>
              <a:t>2</a:t>
            </a:r>
            <a:r>
              <a:rPr lang="en-GB" sz="2400" dirty="0">
                <a:latin typeface="Lucida Bright" panose="02040602050505020304" pitchFamily="18" charset="0"/>
              </a:rPr>
              <a:t> affect whole biosphere</a:t>
            </a:r>
          </a:p>
          <a:p>
            <a:pPr lvl="1"/>
            <a:r>
              <a:rPr lang="en-GB" sz="2000" dirty="0">
                <a:latin typeface="Lucida Bright" panose="02040602050505020304" pitchFamily="18" charset="0"/>
              </a:rPr>
              <a:t>Increase of temperature, degraded and disappearing ecosystem, extreme weather, acidification of the oceans etc.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46" y="2259596"/>
            <a:ext cx="7021146" cy="39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Lucida Bright" panose="02040602050505020304" pitchFamily="18" charset="0"/>
              </a:rPr>
              <a:t>Why</a:t>
            </a:r>
            <a:r>
              <a:rPr lang="de-DE" dirty="0">
                <a:latin typeface="Lucida Bright" panose="02040602050505020304" pitchFamily="18" charset="0"/>
              </a:rPr>
              <a:t> do </a:t>
            </a:r>
            <a:r>
              <a:rPr lang="de-DE" dirty="0" err="1">
                <a:latin typeface="Lucida Bright" panose="02040602050505020304" pitchFamily="18" charset="0"/>
              </a:rPr>
              <a:t>we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need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climate-friendly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plants</a:t>
            </a:r>
            <a:r>
              <a:rPr lang="de-DE" dirty="0">
                <a:latin typeface="Lucida Bright" panose="02040602050505020304" pitchFamily="18" charset="0"/>
              </a:rPr>
              <a:t>? 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200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4124325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8172450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" y="2038350"/>
            <a:ext cx="1866900" cy="14001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828" y="2038349"/>
            <a:ext cx="1831522" cy="2746425"/>
          </a:xfrm>
          <a:prstGeom prst="rect">
            <a:avLst/>
          </a:prstGeom>
        </p:spPr>
      </p:pic>
      <p:sp>
        <p:nvSpPr>
          <p:cNvPr id="12" name="AutoShape 2" descr="How to Grow Your Own Potatoes: Expert Plant Care Tip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92" y="3505200"/>
            <a:ext cx="2143125" cy="21431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5"/>
          <a:stretch/>
        </p:blipFill>
        <p:spPr>
          <a:xfrm>
            <a:off x="2340472" y="4811310"/>
            <a:ext cx="1686516" cy="83701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2824" y="5818257"/>
            <a:ext cx="304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Lucida Bright" panose="02040602050505020304" pitchFamily="18" charset="0"/>
              </a:rPr>
              <a:t>C3 </a:t>
            </a:r>
            <a:r>
              <a:rPr lang="de-DE" sz="4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plants</a:t>
            </a:r>
            <a:endParaRPr lang="en-GB" sz="4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45" y="2019300"/>
            <a:ext cx="1929283" cy="12858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/>
          <a:stretch/>
        </p:blipFill>
        <p:spPr>
          <a:xfrm>
            <a:off x="5832909" y="3352799"/>
            <a:ext cx="2162919" cy="23047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08" y="2019300"/>
            <a:ext cx="1879269" cy="21875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3" y="4247257"/>
            <a:ext cx="1880382" cy="141028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956174" y="5818257"/>
            <a:ext cx="304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Lucida Bright" panose="02040602050505020304" pitchFamily="18" charset="0"/>
              </a:rPr>
              <a:t>C4 </a:t>
            </a:r>
            <a:r>
              <a:rPr lang="de-DE" sz="4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plants</a:t>
            </a:r>
            <a:endParaRPr lang="en-GB" sz="4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8262"/>
          <a:stretch/>
        </p:blipFill>
        <p:spPr>
          <a:xfrm>
            <a:off x="8275785" y="3124847"/>
            <a:ext cx="1609359" cy="2523477"/>
          </a:xfrm>
          <a:prstGeom prst="rect">
            <a:avLst/>
          </a:prstGeom>
        </p:spPr>
      </p:pic>
      <p:sp>
        <p:nvSpPr>
          <p:cNvPr id="18" name="AutoShape 2" descr="Tüpfelfarn - Polypodium vulgare - grün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3940" y="1993631"/>
            <a:ext cx="2143125" cy="21431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448" y="4136756"/>
            <a:ext cx="2191352" cy="151156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8562887" y="5818256"/>
            <a:ext cx="353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Lucida Bright" panose="02040602050505020304" pitchFamily="18" charset="0"/>
              </a:rPr>
              <a:t>CAM </a:t>
            </a:r>
            <a:r>
              <a:rPr lang="de-DE" sz="4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plants</a:t>
            </a:r>
            <a:endParaRPr lang="en-GB" sz="4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84" y="2038349"/>
            <a:ext cx="1643757" cy="11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Lucida Bright" panose="02040602050505020304" pitchFamily="18" charset="0"/>
              </a:rPr>
              <a:t>Why</a:t>
            </a:r>
            <a:r>
              <a:rPr lang="de-DE" dirty="0">
                <a:latin typeface="Lucida Bright" panose="02040602050505020304" pitchFamily="18" charset="0"/>
              </a:rPr>
              <a:t> do </a:t>
            </a:r>
            <a:r>
              <a:rPr lang="de-DE" dirty="0" err="1">
                <a:latin typeface="Lucida Bright" panose="02040602050505020304" pitchFamily="18" charset="0"/>
              </a:rPr>
              <a:t>we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need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climate-friendly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plants</a:t>
            </a:r>
            <a:r>
              <a:rPr lang="de-DE" dirty="0">
                <a:latin typeface="Lucida Bright" panose="02040602050505020304" pitchFamily="18" charset="0"/>
              </a:rPr>
              <a:t>? 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200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4124325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8172450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2" descr="How to Grow Your Own Potatoes: Expert Plant Care Tip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1012825" y="6091423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Lucida Bright" panose="02040602050505020304" pitchFamily="18" charset="0"/>
              </a:rPr>
              <a:t>C3 </a:t>
            </a:r>
            <a:r>
              <a:rPr lang="de-DE" sz="4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plants</a:t>
            </a:r>
            <a:endParaRPr lang="en-GB" sz="4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56175" y="6082254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Lucida Bright" panose="02040602050505020304" pitchFamily="18" charset="0"/>
              </a:rPr>
              <a:t>C4 </a:t>
            </a:r>
            <a:r>
              <a:rPr lang="de-DE" sz="4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plants</a:t>
            </a:r>
            <a:endParaRPr lang="en-GB" sz="4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18" name="AutoShape 2" descr="Tüpfelfarn - Polypodium vulgare - grün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feld 21"/>
          <p:cNvSpPr txBox="1"/>
          <p:nvPr/>
        </p:nvSpPr>
        <p:spPr>
          <a:xfrm>
            <a:off x="8935161" y="6082254"/>
            <a:ext cx="349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Lucida Bright" panose="02040602050505020304" pitchFamily="18" charset="0"/>
              </a:rPr>
              <a:t>CAM </a:t>
            </a:r>
            <a:r>
              <a:rPr lang="de-DE" sz="4000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plants</a:t>
            </a:r>
            <a:endParaRPr lang="en-GB" sz="4000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15903" r="30059"/>
          <a:stretch/>
        </p:blipFill>
        <p:spPr>
          <a:xfrm>
            <a:off x="264920" y="2094271"/>
            <a:ext cx="3614871" cy="380902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/>
          <a:stretch/>
        </p:blipFill>
        <p:spPr>
          <a:xfrm>
            <a:off x="2707029" y="1971676"/>
            <a:ext cx="5904993" cy="423603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/>
          <a:stretch/>
        </p:blipFill>
        <p:spPr>
          <a:xfrm>
            <a:off x="7180243" y="2094271"/>
            <a:ext cx="5933075" cy="42527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47428" y="6638782"/>
            <a:ext cx="4174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Khan Academy. </a:t>
            </a:r>
            <a:r>
              <a:rPr lang="en-GB" sz="1050" dirty="0"/>
              <a:t>Accessed </a:t>
            </a:r>
            <a:r>
              <a:rPr lang="en-GB" sz="1050" dirty="0" smtClean="0"/>
              <a:t>28.4.2022.</a:t>
            </a:r>
            <a:r>
              <a:rPr lang="en-GB" sz="1050" i="1" dirty="0"/>
              <a:t> </a:t>
            </a:r>
            <a:r>
              <a:rPr lang="en-GB" sz="1050" i="1" dirty="0" smtClean="0"/>
              <a:t> </a:t>
            </a:r>
            <a:r>
              <a:rPr lang="en-GB" sz="1050" dirty="0" smtClean="0">
                <a:hlinkClick r:id="rId6"/>
              </a:rPr>
              <a:t>https</a:t>
            </a:r>
            <a:r>
              <a:rPr lang="en-GB" sz="1050" dirty="0">
                <a:hlinkClick r:id="rId6"/>
              </a:rPr>
              <a:t>://www.khanacademy.org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5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9651" y="391526"/>
            <a:ext cx="9612086" cy="1219505"/>
          </a:xfrm>
        </p:spPr>
        <p:txBody>
          <a:bodyPr/>
          <a:lstStyle/>
          <a:p>
            <a:r>
              <a:rPr lang="de-DE" dirty="0" err="1">
                <a:latin typeface="Lucida Bright" panose="02040602050505020304" pitchFamily="18" charset="0"/>
              </a:rPr>
              <a:t>Photorespiration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0713" y="1043778"/>
            <a:ext cx="9612086" cy="4103914"/>
          </a:xfrm>
        </p:spPr>
        <p:txBody>
          <a:bodyPr/>
          <a:lstStyle/>
          <a:p>
            <a:r>
              <a:rPr lang="en-GB" sz="2400" dirty="0" err="1">
                <a:latin typeface="Lucida Bright" panose="02040602050505020304" pitchFamily="18" charset="0"/>
              </a:rPr>
              <a:t>Enzym</a:t>
            </a:r>
            <a:r>
              <a:rPr lang="en-GB" sz="2400" dirty="0">
                <a:latin typeface="Lucida Bright" panose="02040602050505020304" pitchFamily="18" charset="0"/>
              </a:rPr>
              <a:t> </a:t>
            </a:r>
            <a:r>
              <a:rPr lang="en-GB" sz="2400" b="1" dirty="0">
                <a:latin typeface="Lucida Bright" panose="02040602050505020304" pitchFamily="18" charset="0"/>
              </a:rPr>
              <a:t>rubisco</a:t>
            </a:r>
            <a:r>
              <a:rPr lang="en-GB" sz="2400" dirty="0">
                <a:latin typeface="Lucida Bright" panose="02040602050505020304" pitchFamily="18" charset="0"/>
              </a:rPr>
              <a:t> – the most abundant enzyme on the Earth</a:t>
            </a:r>
          </a:p>
          <a:p>
            <a:r>
              <a:rPr lang="en-GB" sz="2400" dirty="0">
                <a:latin typeface="Lucida Bright" panose="02040602050505020304" pitchFamily="18" charset="0"/>
              </a:rPr>
              <a:t>Rubisco binds with O</a:t>
            </a:r>
            <a:r>
              <a:rPr lang="en-GB" sz="2400" baseline="-25000" dirty="0">
                <a:latin typeface="Lucida Bright" panose="02040602050505020304" pitchFamily="18" charset="0"/>
              </a:rPr>
              <a:t>2</a:t>
            </a:r>
            <a:r>
              <a:rPr lang="en-GB" sz="2400" dirty="0">
                <a:latin typeface="Lucida Bright" panose="02040602050505020304" pitchFamily="18" charset="0"/>
              </a:rPr>
              <a:t> instead of CO</a:t>
            </a:r>
            <a:r>
              <a:rPr lang="en-GB" sz="2400" baseline="-25000" dirty="0">
                <a:latin typeface="Lucida Bright" panose="02040602050505020304" pitchFamily="18" charset="0"/>
              </a:rPr>
              <a:t>2</a:t>
            </a:r>
          </a:p>
          <a:p>
            <a:r>
              <a:rPr lang="en-GB" sz="2400" dirty="0">
                <a:latin typeface="Lucida Bright" panose="02040602050505020304" pitchFamily="18" charset="0"/>
              </a:rPr>
              <a:t>Only in C3 plants, during hot and dry days</a:t>
            </a:r>
          </a:p>
          <a:p>
            <a:r>
              <a:rPr lang="en-GB" sz="2400" dirty="0">
                <a:latin typeface="Lucida Bright" panose="02040602050505020304" pitchFamily="18" charset="0"/>
              </a:rPr>
              <a:t>Drains the Calvin cycle = </a:t>
            </a:r>
            <a:r>
              <a:rPr lang="en-GB" sz="2400" dirty="0">
                <a:latin typeface="Lucida Bright" panose="02040602050505020304" pitchFamily="18" charset="0"/>
                <a:sym typeface="Wingdings" panose="05000000000000000000" pitchFamily="2" charset="2"/>
              </a:rPr>
              <a:t> photosynthetic output, no energy (ATP) is produced, no „food molecules“ (G3P) are produced</a:t>
            </a:r>
          </a:p>
          <a:p>
            <a:r>
              <a:rPr lang="en-GB" sz="2400" dirty="0">
                <a:latin typeface="Lucida Bright" panose="02040602050505020304" pitchFamily="18" charset="0"/>
                <a:sym typeface="Wingdings" panose="05000000000000000000" pitchFamily="2" charset="2"/>
              </a:rPr>
              <a:t>Wasteful process with NO benefits, it even limits the growth rate of plants</a:t>
            </a:r>
            <a:endParaRPr lang="en-GB" sz="2400" dirty="0">
              <a:latin typeface="Lucida Bright" panose="02040602050505020304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881246" y="4301292"/>
            <a:ext cx="2502039" cy="20950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Calvin Cycle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3379508" y="4301288"/>
            <a:ext cx="2502039" cy="2095081"/>
          </a:xfrm>
          <a:prstGeom prst="ellipse">
            <a:avLst/>
          </a:prstGeom>
          <a:solidFill>
            <a:srgbClr val="FF9999"/>
          </a:solidFill>
          <a:ln>
            <a:solidFill>
              <a:schemeClr val="accent5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Photorespiration</a:t>
            </a:r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>
            <a:off x="5948623" y="4301293"/>
            <a:ext cx="2502039" cy="2095081"/>
          </a:xfrm>
          <a:prstGeom prst="ellipse">
            <a:avLst/>
          </a:prstGeom>
          <a:noFill/>
          <a:effectLst>
            <a:softEdge rad="127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5881246" y="4301290"/>
            <a:ext cx="2502039" cy="2095081"/>
          </a:xfrm>
          <a:prstGeom prst="ellipse">
            <a:avLst/>
          </a:prstGeom>
          <a:noFill/>
          <a:ln>
            <a:solidFill>
              <a:srgbClr val="2B4277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3379208" y="4301288"/>
            <a:ext cx="2502039" cy="2095081"/>
          </a:xfrm>
          <a:prstGeom prst="ellipse">
            <a:avLst/>
          </a:prstGeom>
          <a:noFill/>
          <a:ln>
            <a:solidFill>
              <a:srgbClr val="2B4277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/>
          <p:cNvSpPr/>
          <p:nvPr/>
        </p:nvSpPr>
        <p:spPr>
          <a:xfrm>
            <a:off x="5474845" y="5174382"/>
            <a:ext cx="946955" cy="348907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Rubisco</a:t>
            </a:r>
            <a:endParaRPr lang="en-GB" dirty="0"/>
          </a:p>
        </p:txBody>
      </p:sp>
      <p:cxnSp>
        <p:nvCxnSpPr>
          <p:cNvPr id="18" name="Gerade Verbindung mit Pfeil 17"/>
          <p:cNvCxnSpPr>
            <a:endCxn id="13" idx="1"/>
          </p:cNvCxnSpPr>
          <p:nvPr/>
        </p:nvCxnSpPr>
        <p:spPr>
          <a:xfrm>
            <a:off x="6240026" y="4301288"/>
            <a:ext cx="7635" cy="30682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6090458" y="4054111"/>
            <a:ext cx="53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569852" y="4362617"/>
            <a:ext cx="7635" cy="30682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5428519" y="40853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O</a:t>
            </a:r>
            <a:r>
              <a:rPr lang="de-DE" baseline="-25000" dirty="0"/>
              <a:t>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09499" y="6168979"/>
            <a:ext cx="11381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3PGlycerate (</a:t>
            </a:r>
            <a:r>
              <a:rPr lang="de-DE" sz="1400" dirty="0" err="1"/>
              <a:t>food</a:t>
            </a:r>
            <a:r>
              <a:rPr lang="de-DE" sz="1400" dirty="0"/>
              <a:t>)</a:t>
            </a:r>
            <a:endParaRPr lang="en-GB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7806712" y="5448988"/>
            <a:ext cx="12556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 err="1"/>
              <a:t>Triose</a:t>
            </a:r>
            <a:r>
              <a:rPr lang="de-DE" sz="1200" dirty="0"/>
              <a:t> Phosphate</a:t>
            </a:r>
            <a:endParaRPr lang="en-GB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7731873" y="4645988"/>
            <a:ext cx="92365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/>
              <a:t>Ribulose-5P</a:t>
            </a:r>
            <a:endParaRPr lang="en-GB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6552619" y="4224117"/>
            <a:ext cx="115929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 err="1"/>
              <a:t>Ribulose</a:t>
            </a:r>
            <a:r>
              <a:rPr lang="de-DE" sz="1200" dirty="0"/>
              <a:t> 1,5-BP</a:t>
            </a:r>
            <a:endParaRPr lang="en-GB" sz="1200" dirty="0"/>
          </a:p>
        </p:txBody>
      </p:sp>
      <p:cxnSp>
        <p:nvCxnSpPr>
          <p:cNvPr id="37" name="Gerader Verbinder 36"/>
          <p:cNvCxnSpPr/>
          <p:nvPr/>
        </p:nvCxnSpPr>
        <p:spPr>
          <a:xfrm>
            <a:off x="6036776" y="4628791"/>
            <a:ext cx="10048" cy="216000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 flipV="1">
            <a:off x="6056650" y="4717813"/>
            <a:ext cx="181754" cy="120271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>
            <a:off x="5952718" y="5925727"/>
            <a:ext cx="194809" cy="90489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 flipH="1" flipV="1">
            <a:off x="6154975" y="5799944"/>
            <a:ext cx="2605" cy="239169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3964269" y="4146444"/>
            <a:ext cx="115929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 err="1"/>
              <a:t>Ribulose</a:t>
            </a:r>
            <a:r>
              <a:rPr lang="de-DE" sz="1200" dirty="0"/>
              <a:t> 1,5-BP</a:t>
            </a:r>
            <a:endParaRPr lang="en-GB" sz="1200" dirty="0"/>
          </a:p>
        </p:txBody>
      </p:sp>
      <p:cxnSp>
        <p:nvCxnSpPr>
          <p:cNvPr id="52" name="Gerader Verbinder 51"/>
          <p:cNvCxnSpPr/>
          <p:nvPr/>
        </p:nvCxnSpPr>
        <p:spPr>
          <a:xfrm>
            <a:off x="5549755" y="4858477"/>
            <a:ext cx="216000" cy="37587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V="1">
            <a:off x="5759237" y="4701876"/>
            <a:ext cx="0" cy="216000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flipV="1">
            <a:off x="5528268" y="5986692"/>
            <a:ext cx="216000" cy="92279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 flipV="1">
            <a:off x="5549755" y="5871268"/>
            <a:ext cx="66711" cy="207703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4173927" y="6204148"/>
            <a:ext cx="11381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2-PGlycolate</a:t>
            </a:r>
          </a:p>
          <a:p>
            <a:pPr algn="ctr"/>
            <a:r>
              <a:rPr lang="de-DE" sz="1400" dirty="0"/>
              <a:t>3PGlycerate</a:t>
            </a:r>
            <a:endParaRPr lang="en-GB" sz="1400" dirty="0"/>
          </a:p>
        </p:txBody>
      </p:sp>
      <p:sp>
        <p:nvSpPr>
          <p:cNvPr id="61" name="Textfeld 60"/>
          <p:cNvSpPr txBox="1"/>
          <p:nvPr/>
        </p:nvSpPr>
        <p:spPr>
          <a:xfrm>
            <a:off x="3272406" y="5723240"/>
            <a:ext cx="64280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 err="1"/>
              <a:t>Glycine</a:t>
            </a:r>
            <a:endParaRPr lang="en-GB" sz="1200" dirty="0"/>
          </a:p>
        </p:txBody>
      </p:sp>
      <p:sp>
        <p:nvSpPr>
          <p:cNvPr id="62" name="Textfeld 61"/>
          <p:cNvSpPr txBox="1"/>
          <p:nvPr/>
        </p:nvSpPr>
        <p:spPr>
          <a:xfrm>
            <a:off x="3037106" y="5210328"/>
            <a:ext cx="57740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 err="1"/>
              <a:t>Serine</a:t>
            </a:r>
            <a:endParaRPr lang="en-GB" sz="1200" dirty="0"/>
          </a:p>
        </p:txBody>
      </p:sp>
      <p:sp>
        <p:nvSpPr>
          <p:cNvPr id="64" name="Textfeld 63"/>
          <p:cNvSpPr txBox="1"/>
          <p:nvPr/>
        </p:nvSpPr>
        <p:spPr>
          <a:xfrm>
            <a:off x="3072566" y="4567792"/>
            <a:ext cx="9347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/>
              <a:t>3PGlycerate</a:t>
            </a:r>
            <a:endParaRPr lang="en-GB" sz="1200" dirty="0"/>
          </a:p>
        </p:txBody>
      </p:sp>
      <p:cxnSp>
        <p:nvCxnSpPr>
          <p:cNvPr id="66" name="Gerade Verbindung mit Pfeil 65"/>
          <p:cNvCxnSpPr/>
          <p:nvPr/>
        </p:nvCxnSpPr>
        <p:spPr>
          <a:xfrm flipH="1" flipV="1">
            <a:off x="2481943" y="5392241"/>
            <a:ext cx="926688" cy="249930"/>
          </a:xfrm>
          <a:prstGeom prst="straightConnector1">
            <a:avLst/>
          </a:prstGeom>
          <a:ln w="38100">
            <a:solidFill>
              <a:srgbClr val="2B42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1620611" y="5066383"/>
            <a:ext cx="137755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/>
              <a:t>CO2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ammonia</a:t>
            </a:r>
            <a:r>
              <a:rPr lang="de-DE" sz="1200" dirty="0"/>
              <a:t> </a:t>
            </a:r>
            <a:endParaRPr lang="en-GB" sz="1200" dirty="0"/>
          </a:p>
        </p:txBody>
      </p:sp>
      <p:cxnSp>
        <p:nvCxnSpPr>
          <p:cNvPr id="68" name="Gerade Verbindung mit Pfeil 67"/>
          <p:cNvCxnSpPr/>
          <p:nvPr/>
        </p:nvCxnSpPr>
        <p:spPr>
          <a:xfrm flipH="1" flipV="1">
            <a:off x="2847061" y="4278115"/>
            <a:ext cx="926688" cy="249930"/>
          </a:xfrm>
          <a:prstGeom prst="straightConnector1">
            <a:avLst/>
          </a:prstGeom>
          <a:ln w="38100">
            <a:solidFill>
              <a:srgbClr val="2B42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2142742" y="4109523"/>
            <a:ext cx="65703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/>
              <a:t>-</a:t>
            </a:r>
            <a:r>
              <a:rPr lang="de-DE" sz="1200" dirty="0" err="1"/>
              <a:t>energy</a:t>
            </a:r>
            <a:endParaRPr lang="en-GB" sz="1200" dirty="0"/>
          </a:p>
        </p:txBody>
      </p:sp>
      <p:cxnSp>
        <p:nvCxnSpPr>
          <p:cNvPr id="73" name="Gerader Verbinder 72"/>
          <p:cNvCxnSpPr/>
          <p:nvPr/>
        </p:nvCxnSpPr>
        <p:spPr>
          <a:xfrm flipV="1">
            <a:off x="8300957" y="5096487"/>
            <a:ext cx="35249" cy="161147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>
            <a:off x="8335984" y="5099829"/>
            <a:ext cx="126232" cy="110002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 flipV="1">
            <a:off x="3339339" y="4987633"/>
            <a:ext cx="84880" cy="115960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3413949" y="4980926"/>
            <a:ext cx="80324" cy="132787"/>
          </a:xfrm>
          <a:prstGeom prst="line">
            <a:avLst/>
          </a:prstGeom>
          <a:ln w="28575">
            <a:solidFill>
              <a:srgbClr val="2B4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5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244861" y="130609"/>
            <a:ext cx="4838892" cy="1356548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1673" y="633842"/>
            <a:ext cx="9612086" cy="1219505"/>
          </a:xfrm>
        </p:spPr>
        <p:txBody>
          <a:bodyPr/>
          <a:lstStyle/>
          <a:p>
            <a:r>
              <a:rPr lang="de-DE" dirty="0">
                <a:latin typeface="Lucida Bright" panose="02040602050505020304" pitchFamily="18" charset="0"/>
              </a:rPr>
              <a:t>Solution: </a:t>
            </a:r>
            <a:br>
              <a:rPr lang="de-DE" dirty="0">
                <a:latin typeface="Lucida Bright" panose="02040602050505020304" pitchFamily="18" charset="0"/>
              </a:rPr>
            </a:br>
            <a:r>
              <a:rPr lang="de-DE" dirty="0" err="1">
                <a:latin typeface="Lucida Bright" panose="02040602050505020304" pitchFamily="18" charset="0"/>
              </a:rPr>
              <a:t>synthetic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biology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7028" y="1788645"/>
            <a:ext cx="9612086" cy="410391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DE" dirty="0">
                <a:latin typeface="Lucida Bright" panose="02040602050505020304" pitchFamily="18" charset="0"/>
              </a:rPr>
              <a:t>Biological </a:t>
            </a:r>
            <a:r>
              <a:rPr lang="de-DE" dirty="0" err="1">
                <a:latin typeface="Lucida Bright" panose="02040602050505020304" pitchFamily="18" charset="0"/>
              </a:rPr>
              <a:t>systems</a:t>
            </a:r>
            <a:endParaRPr lang="de-DE" dirty="0">
              <a:latin typeface="Lucida Bright" panose="020406020505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>
                <a:solidFill>
                  <a:srgbClr val="2B4277"/>
                </a:solidFill>
                <a:latin typeface="Lucida Bright" panose="02040602050505020304" pitchFamily="18" charset="0"/>
              </a:rPr>
              <a:t>Self-optimizing</a:t>
            </a:r>
            <a:r>
              <a:rPr lang="de-DE" dirty="0">
                <a:latin typeface="Lucida Bright" panose="020406020505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dirty="0" err="1">
                <a:latin typeface="Lucida Bright" panose="02040602050505020304" pitchFamily="18" charset="0"/>
              </a:rPr>
              <a:t>Self-repairing</a:t>
            </a:r>
            <a:endParaRPr lang="de-DE" dirty="0">
              <a:latin typeface="Lucida Bright" panose="020406020505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>
                <a:solidFill>
                  <a:srgbClr val="2B4277"/>
                </a:solidFill>
                <a:latin typeface="Lucida Bright" panose="02040602050505020304" pitchFamily="18" charset="0"/>
              </a:rPr>
              <a:t>Self-propagating</a:t>
            </a:r>
            <a:endParaRPr lang="de-DE" dirty="0">
              <a:solidFill>
                <a:srgbClr val="2B4277"/>
              </a:solidFill>
              <a:latin typeface="Lucida Bright" panose="020406020505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>
                <a:latin typeface="Lucida Bright" panose="02040602050505020304" pitchFamily="18" charset="0"/>
              </a:rPr>
              <a:t>Sustainable</a:t>
            </a:r>
            <a:r>
              <a:rPr lang="de-DE" dirty="0">
                <a:latin typeface="Lucida Bright" panose="020406020505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solidFill>
                  <a:srgbClr val="2B4277"/>
                </a:solidFill>
                <a:latin typeface="Lucida Bright" panose="02040602050505020304" pitchFamily="18" charset="0"/>
              </a:rPr>
              <a:t>Environmental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solidFill>
                  <a:srgbClr val="2B4277"/>
                </a:solidFill>
                <a:latin typeface="Lucida Bright" panose="02040602050505020304" pitchFamily="18" charset="0"/>
              </a:rPr>
              <a:t>friendly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95" y="253440"/>
            <a:ext cx="1974941" cy="95649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495692" y="286605"/>
            <a:ext cx="2863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Lucida Bright" panose="02040602050505020304" pitchFamily="18" charset="0"/>
              </a:rPr>
              <a:t>Step</a:t>
            </a:r>
            <a:r>
              <a:rPr lang="de-DE" dirty="0">
                <a:solidFill>
                  <a:schemeClr val="bg1"/>
                </a:solidFill>
                <a:latin typeface="Lucida Bright" panose="02040602050505020304" pitchFamily="18" charset="0"/>
              </a:rPr>
              <a:t> 1:</a:t>
            </a:r>
          </a:p>
          <a:p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Designing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theoretical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reactions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i="1" dirty="0">
                <a:solidFill>
                  <a:schemeClr val="bg1"/>
                </a:solidFill>
                <a:latin typeface="Lucida Bright" panose="02040602050505020304" pitchFamily="18" charset="0"/>
              </a:rPr>
              <a:t>in </a:t>
            </a:r>
            <a:r>
              <a:rPr lang="de-DE" b="1" i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silico</a:t>
            </a:r>
            <a:endParaRPr lang="en-GB" b="1" i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1413967"/>
            <a:ext cx="1314397" cy="117511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7244861" y="2643521"/>
            <a:ext cx="4838891" cy="1356548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8557192" y="1962881"/>
            <a:ext cx="352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B4277"/>
                </a:solidFill>
                <a:latin typeface="Lucida Bright" panose="02040602050505020304" pitchFamily="18" charset="0"/>
              </a:rPr>
              <a:t>Output: Finding/engineering enzymes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95" y="2938667"/>
            <a:ext cx="1974941" cy="7466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495692" y="2817998"/>
            <a:ext cx="286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Lucida Bright" panose="02040602050505020304" pitchFamily="18" charset="0"/>
              </a:rPr>
              <a:t>Step</a:t>
            </a:r>
            <a:r>
              <a:rPr lang="de-DE" dirty="0">
                <a:solidFill>
                  <a:schemeClr val="bg1"/>
                </a:solidFill>
                <a:latin typeface="Lucida Bright" panose="02040602050505020304" pitchFamily="18" charset="0"/>
              </a:rPr>
              <a:t> 2:</a:t>
            </a:r>
          </a:p>
          <a:p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Building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and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optimizing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the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pathway</a:t>
            </a:r>
            <a:endParaRPr lang="en-GB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4014282"/>
            <a:ext cx="1314397" cy="117511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557192" y="4712533"/>
            <a:ext cx="36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  <a:latin typeface="Lucida Bright" panose="02040602050505020304" pitchFamily="18" charset="0"/>
              </a:rPr>
              <a:t>Output: </a:t>
            </a:r>
            <a:r>
              <a:rPr lang="de-DE" dirty="0" err="1">
                <a:solidFill>
                  <a:srgbClr val="2B4277"/>
                </a:solidFill>
                <a:latin typeface="Lucida Bright" panose="02040602050505020304" pitchFamily="18" charset="0"/>
              </a:rPr>
              <a:t>Synthetic</a:t>
            </a:r>
            <a:r>
              <a:rPr lang="de-DE" dirty="0">
                <a:solidFill>
                  <a:srgbClr val="2B4277"/>
                </a:solidFill>
                <a:latin typeface="Lucida Bright" panose="02040602050505020304" pitchFamily="18" charset="0"/>
              </a:rPr>
              <a:t> </a:t>
            </a:r>
            <a:r>
              <a:rPr lang="de-DE" dirty="0" err="1">
                <a:solidFill>
                  <a:srgbClr val="2B4277"/>
                </a:solidFill>
                <a:latin typeface="Lucida Bright" panose="02040602050505020304" pitchFamily="18" charset="0"/>
              </a:rPr>
              <a:t>pathway</a:t>
            </a:r>
            <a:endParaRPr lang="en-GB" dirty="0">
              <a:solidFill>
                <a:srgbClr val="2B4277"/>
              </a:solidFill>
              <a:latin typeface="Lucida Bright" panose="02040602050505020304" pitchFamily="18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244862" y="5189392"/>
            <a:ext cx="4838890" cy="1356548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9424736" y="5349391"/>
            <a:ext cx="286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Lucida Bright" panose="02040602050505020304" pitchFamily="18" charset="0"/>
              </a:rPr>
              <a:t>Step</a:t>
            </a:r>
            <a:r>
              <a:rPr lang="de-DE" dirty="0">
                <a:solidFill>
                  <a:schemeClr val="bg1"/>
                </a:solidFill>
                <a:latin typeface="Lucida Bright" panose="02040602050505020304" pitchFamily="18" charset="0"/>
              </a:rPr>
              <a:t> 3:</a:t>
            </a:r>
          </a:p>
          <a:p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Introducing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of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the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synthetic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pathway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in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living</a:t>
            </a:r>
            <a:r>
              <a:rPr lang="de-DE" b="1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Lucida Bright" panose="02040602050505020304" pitchFamily="18" charset="0"/>
              </a:rPr>
              <a:t>cells</a:t>
            </a:r>
            <a:endParaRPr lang="en-GB" b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92" b="95432" l="5330" r="4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24" r="46704"/>
          <a:stretch/>
        </p:blipFill>
        <p:spPr>
          <a:xfrm>
            <a:off x="7377067" y="5238219"/>
            <a:ext cx="1986420" cy="12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7" grpId="0"/>
      <p:bldP spid="19" grpId="0"/>
      <p:bldP spid="2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Lucida Bright" panose="02040602050505020304" pitchFamily="18" charset="0"/>
              </a:rPr>
              <a:t>1. </a:t>
            </a:r>
            <a:r>
              <a:rPr lang="de-DE" dirty="0" err="1">
                <a:latin typeface="Lucida Bright" panose="02040602050505020304" pitchFamily="18" charset="0"/>
              </a:rPr>
              <a:t>Identification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of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enzymes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Lucida Bright" panose="02040602050505020304" pitchFamily="18" charset="0"/>
              </a:rPr>
              <a:t>Which enzymes are suitable? Measuring of efficiency of enzymes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feld 5"/>
          <p:cNvSpPr txBox="1"/>
          <p:nvPr/>
        </p:nvSpPr>
        <p:spPr>
          <a:xfrm>
            <a:off x="3667648" y="2662814"/>
            <a:ext cx="3366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k</a:t>
            </a:r>
            <a:r>
              <a:rPr lang="en-GB" baseline="-25000" dirty="0" err="1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cat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= Turnover number (s</a:t>
            </a:r>
            <a:r>
              <a:rPr lang="en-GB" baseline="30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-1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)</a:t>
            </a:r>
          </a:p>
          <a:p>
            <a:pPr algn="ctr"/>
            <a:r>
              <a:rPr lang="en-GB" dirty="0">
                <a:latin typeface="Lucida Bright" panose="02040602050505020304" pitchFamily="18" charset="0"/>
              </a:rPr>
              <a:t>Chemical conversion of substrate, </a:t>
            </a:r>
          </a:p>
          <a:p>
            <a:pPr algn="ctr"/>
            <a:r>
              <a:rPr lang="en-GB" dirty="0">
                <a:latin typeface="Lucida Bright" panose="02040602050505020304" pitchFamily="18" charset="0"/>
              </a:rPr>
              <a:t>molecules per second per active site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9710" y="4166130"/>
            <a:ext cx="336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K</a:t>
            </a:r>
            <a:r>
              <a:rPr lang="en-GB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m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=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Michaelis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 constant(M</a:t>
            </a:r>
            <a:r>
              <a:rPr lang="en-GB" baseline="30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-1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)</a:t>
            </a:r>
          </a:p>
          <a:p>
            <a:pPr algn="ctr"/>
            <a:r>
              <a:rPr lang="en-GB" dirty="0">
                <a:latin typeface="Lucida Bright" panose="02040602050505020304" pitchFamily="18" charset="0"/>
              </a:rPr>
              <a:t>Substrate concentration at half maximum activity</a:t>
            </a:r>
          </a:p>
        </p:txBody>
      </p:sp>
      <p:sp>
        <p:nvSpPr>
          <p:cNvPr id="8" name="Rechteck 7"/>
          <p:cNvSpPr/>
          <p:nvPr/>
        </p:nvSpPr>
        <p:spPr>
          <a:xfrm>
            <a:off x="3516924" y="5115448"/>
            <a:ext cx="4061208" cy="1165609"/>
          </a:xfrm>
          <a:prstGeom prst="rect">
            <a:avLst/>
          </a:prstGeom>
          <a:solidFill>
            <a:srgbClr val="2B4277"/>
          </a:solidFill>
          <a:ln>
            <a:solidFill>
              <a:srgbClr val="2B4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ucida Bright" panose="02040602050505020304" pitchFamily="18" charset="0"/>
              </a:rPr>
              <a:t>Catalytic efficiency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Lucida Bright" panose="02040602050505020304" pitchFamily="18" charset="0"/>
              </a:rPr>
              <a:t>k</a:t>
            </a:r>
            <a:r>
              <a:rPr lang="en-GB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Lucida Bright" panose="02040602050505020304" pitchFamily="18" charset="0"/>
              </a:rPr>
              <a:t>cat</a:t>
            </a:r>
            <a:r>
              <a:rPr lang="en-GB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Lucida Bright" panose="02040602050505020304" pitchFamily="18" charset="0"/>
              </a:rPr>
              <a:t>/ K</a:t>
            </a:r>
            <a:r>
              <a:rPr lang="en-GB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Lucida Bright" panose="02040602050505020304" pitchFamily="18" charset="0"/>
              </a:rPr>
              <a:t>m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3929" t="46104" r="75625" b="33182"/>
          <a:stretch/>
        </p:blipFill>
        <p:spPr>
          <a:xfrm>
            <a:off x="1535021" y="2198039"/>
            <a:ext cx="8856979" cy="28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Lucida Bright" panose="02040602050505020304" pitchFamily="18" charset="0"/>
              </a:rPr>
              <a:t>2. Building </a:t>
            </a:r>
            <a:r>
              <a:rPr lang="en-GB" dirty="0">
                <a:latin typeface="Lucida Bright" panose="02040602050505020304" pitchFamily="18" charset="0"/>
              </a:rPr>
              <a:t>and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en-GB" dirty="0">
                <a:latin typeface="Lucida Bright" panose="02040602050505020304" pitchFamily="18" charset="0"/>
              </a:rPr>
              <a:t>optimizing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the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pathway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97727" y="2347916"/>
            <a:ext cx="6041056" cy="5251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Lucida Bright" panose="02040602050505020304" pitchFamily="18" charset="0"/>
              </a:rPr>
              <a:t>CETCH cycles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Lucida Bright" panose="02040602050505020304" pitchFamily="18" charset="0"/>
              </a:rPr>
              <a:t>17 different enzymes from 9 organisms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Lucida Bright" panose="02040602050505020304" pitchFamily="18" charset="0"/>
              </a:rPr>
              <a:t>13 reactions that increased the rate of CO</a:t>
            </a:r>
            <a:r>
              <a:rPr lang="en-GB" sz="1800" baseline="-25000" dirty="0">
                <a:latin typeface="Lucida Bright" panose="02040602050505020304" pitchFamily="18" charset="0"/>
              </a:rPr>
              <a:t>2</a:t>
            </a:r>
            <a:r>
              <a:rPr lang="en-GB" sz="1800" dirty="0">
                <a:latin typeface="Lucida Bright" panose="02040602050505020304" pitchFamily="18" charset="0"/>
              </a:rPr>
              <a:t> up to 5-times more efficiently than Calvin cycle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Lucida Bright" panose="02040602050505020304" pitchFamily="18" charset="0"/>
              </a:rPr>
              <a:t>Less energy consumption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Lucida Bright" panose="02040602050505020304" pitchFamily="18" charset="0"/>
              </a:rPr>
              <a:t>DRAWBACK: acetyl-CoA must be added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Lucida Bright" panose="02040602050505020304" pitchFamily="18" charset="0"/>
              </a:rPr>
              <a:t>Alternative photorespiration 3</a:t>
            </a:r>
          </a:p>
          <a:p>
            <a:pPr lvl="1">
              <a:lnSpc>
                <a:spcPct val="100000"/>
              </a:lnSpc>
            </a:pPr>
            <a:r>
              <a:rPr lang="en-GB" sz="1800" dirty="0" err="1">
                <a:latin typeface="Lucida Bright" panose="02040602050505020304" pitchFamily="18" charset="0"/>
              </a:rPr>
              <a:t>Glycolate</a:t>
            </a:r>
            <a:r>
              <a:rPr lang="en-GB" sz="1800" dirty="0">
                <a:latin typeface="Lucida Bright" panose="02040602050505020304" pitchFamily="18" charset="0"/>
              </a:rPr>
              <a:t> </a:t>
            </a:r>
            <a:r>
              <a:rPr lang="en-GB" sz="1800" dirty="0" err="1">
                <a:latin typeface="Lucida Bright" panose="02040602050505020304" pitchFamily="18" charset="0"/>
              </a:rPr>
              <a:t>deghydrogenase</a:t>
            </a:r>
            <a:r>
              <a:rPr lang="en-GB" sz="1800" dirty="0">
                <a:latin typeface="Lucida Bright" panose="02040602050505020304" pitchFamily="18" charset="0"/>
              </a:rPr>
              <a:t> (</a:t>
            </a:r>
            <a:r>
              <a:rPr lang="en-GB" sz="1800" i="1" dirty="0" err="1">
                <a:latin typeface="Lucida Bright" panose="02040602050505020304" pitchFamily="18" charset="0"/>
              </a:rPr>
              <a:t>Chlamydomonas</a:t>
            </a:r>
            <a:r>
              <a:rPr lang="en-GB" sz="1800" i="1" dirty="0">
                <a:latin typeface="Lucida Bright" panose="02040602050505020304" pitchFamily="18" charset="0"/>
              </a:rPr>
              <a:t> </a:t>
            </a:r>
            <a:r>
              <a:rPr lang="en-GB" sz="1800" i="1" dirty="0" err="1">
                <a:latin typeface="Lucida Bright" panose="02040602050505020304" pitchFamily="18" charset="0"/>
              </a:rPr>
              <a:t>reinhardtii</a:t>
            </a:r>
            <a:r>
              <a:rPr lang="en-GB" sz="1800" dirty="0">
                <a:latin typeface="Lucida Bright" panose="02040602050505020304" pitchFamily="18" charset="0"/>
              </a:rPr>
              <a:t>) and malate synthase (</a:t>
            </a:r>
            <a:r>
              <a:rPr lang="en-GB" sz="1800" i="1" dirty="0">
                <a:latin typeface="Lucida Bright" panose="02040602050505020304" pitchFamily="18" charset="0"/>
              </a:rPr>
              <a:t>Cucurbita maxima</a:t>
            </a:r>
            <a:r>
              <a:rPr lang="en-GB" sz="1800" dirty="0">
                <a:latin typeface="Lucida Bright" panose="02040602050505020304" pitchFamily="18" charset="0"/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Lucida Bright" panose="02040602050505020304" pitchFamily="18" charset="0"/>
              </a:rPr>
              <a:t>Blocking of </a:t>
            </a:r>
            <a:r>
              <a:rPr lang="en-GB" sz="1800" dirty="0" err="1">
                <a:latin typeface="Lucida Bright" panose="02040602050505020304" pitchFamily="18" charset="0"/>
              </a:rPr>
              <a:t>plastidic</a:t>
            </a:r>
            <a:r>
              <a:rPr lang="en-GB" sz="1800" dirty="0">
                <a:latin typeface="Lucida Bright" panose="02040602050505020304" pitchFamily="18" charset="0"/>
              </a:rPr>
              <a:t> </a:t>
            </a:r>
            <a:r>
              <a:rPr lang="en-GB" sz="1800" dirty="0" err="1">
                <a:latin typeface="Lucida Bright" panose="02040602050505020304" pitchFamily="18" charset="0"/>
              </a:rPr>
              <a:t>glycolate</a:t>
            </a:r>
            <a:r>
              <a:rPr lang="en-GB" sz="1800" dirty="0">
                <a:latin typeface="Lucida Bright" panose="02040602050505020304" pitchFamily="18" charset="0"/>
              </a:rPr>
              <a:t>/</a:t>
            </a:r>
            <a:r>
              <a:rPr lang="en-GB" sz="1800" dirty="0" err="1">
                <a:latin typeface="Lucida Bright" panose="02040602050505020304" pitchFamily="18" charset="0"/>
              </a:rPr>
              <a:t>glycerate</a:t>
            </a:r>
            <a:r>
              <a:rPr lang="en-GB" sz="1800" dirty="0">
                <a:latin typeface="Lucida Bright" panose="02040602050505020304" pitchFamily="18" charset="0"/>
              </a:rPr>
              <a:t> transporter 1 (PLGG1) – reducing oxygenase activity of rubisco</a:t>
            </a:r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80" y="1606626"/>
            <a:ext cx="3788229" cy="331135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558808" y="3077639"/>
            <a:ext cx="255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CETCH </a:t>
            </a:r>
            <a:r>
              <a:rPr lang="de-DE" dirty="0" err="1"/>
              <a:t>cycle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5254" y="2624881"/>
            <a:ext cx="2008262" cy="33584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365243" y="2295654"/>
            <a:ext cx="138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peroxisome</a:t>
            </a:r>
            <a:endParaRPr lang="en-GB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995676" y="2991028"/>
            <a:ext cx="286051" cy="6922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PLGG1</a:t>
            </a:r>
            <a:endParaRPr lang="en-GB" sz="800" dirty="0"/>
          </a:p>
        </p:txBody>
      </p:sp>
      <p:cxnSp>
        <p:nvCxnSpPr>
          <p:cNvPr id="17" name="Gerade Verbindung mit Pfeil 16"/>
          <p:cNvCxnSpPr>
            <a:stCxn id="15" idx="1"/>
          </p:cNvCxnSpPr>
          <p:nvPr/>
        </p:nvCxnSpPr>
        <p:spPr>
          <a:xfrm flipH="1">
            <a:off x="1162140" y="3337133"/>
            <a:ext cx="833536" cy="35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27028" y="3599843"/>
            <a:ext cx="101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glycolate</a:t>
            </a:r>
            <a:endParaRPr lang="en-GB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333286" y="4094885"/>
            <a:ext cx="101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glyoxylate</a:t>
            </a:r>
            <a:endParaRPr lang="en-GB" sz="1200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786213" y="3816372"/>
            <a:ext cx="8546" cy="34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ihandform 25"/>
          <p:cNvSpPr/>
          <p:nvPr/>
        </p:nvSpPr>
        <p:spPr>
          <a:xfrm>
            <a:off x="273465" y="4828275"/>
            <a:ext cx="1239141" cy="290656"/>
          </a:xfrm>
          <a:custGeom>
            <a:avLst/>
            <a:gdLst>
              <a:gd name="connsiteX0" fmla="*/ 0 w 1239141"/>
              <a:gd name="connsiteY0" fmla="*/ 290656 h 290656"/>
              <a:gd name="connsiteX1" fmla="*/ 640935 w 1239141"/>
              <a:gd name="connsiteY1" fmla="*/ 99 h 290656"/>
              <a:gd name="connsiteX2" fmla="*/ 1239141 w 1239141"/>
              <a:gd name="connsiteY2" fmla="*/ 265018 h 29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141" h="290656">
                <a:moveTo>
                  <a:pt x="0" y="290656"/>
                </a:moveTo>
                <a:cubicBezTo>
                  <a:pt x="217206" y="147514"/>
                  <a:pt x="434412" y="4372"/>
                  <a:pt x="640935" y="99"/>
                </a:cubicBezTo>
                <a:cubicBezTo>
                  <a:pt x="847458" y="-4174"/>
                  <a:pt x="1043299" y="130422"/>
                  <a:pt x="1239141" y="26501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feld 26"/>
          <p:cNvSpPr txBox="1"/>
          <p:nvPr/>
        </p:nvSpPr>
        <p:spPr>
          <a:xfrm>
            <a:off x="1264944" y="5037878"/>
            <a:ext cx="101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malate</a:t>
            </a:r>
            <a:endParaRPr lang="en-GB" sz="1200" dirty="0"/>
          </a:p>
        </p:txBody>
      </p:sp>
      <p:sp>
        <p:nvSpPr>
          <p:cNvPr id="28" name="Textfeld 27"/>
          <p:cNvSpPr txBox="1"/>
          <p:nvPr/>
        </p:nvSpPr>
        <p:spPr>
          <a:xfrm>
            <a:off x="594757" y="5584710"/>
            <a:ext cx="101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pyruvate</a:t>
            </a:r>
            <a:endParaRPr lang="en-GB" sz="1200" dirty="0"/>
          </a:p>
        </p:txBody>
      </p:sp>
      <p:sp>
        <p:nvSpPr>
          <p:cNvPr id="29" name="Textfeld 28"/>
          <p:cNvSpPr txBox="1"/>
          <p:nvPr/>
        </p:nvSpPr>
        <p:spPr>
          <a:xfrm>
            <a:off x="0" y="5128804"/>
            <a:ext cx="101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Acetyl-CoA</a:t>
            </a:r>
            <a:endParaRPr lang="en-GB" sz="1200" dirty="0"/>
          </a:p>
        </p:txBody>
      </p:sp>
      <p:sp>
        <p:nvSpPr>
          <p:cNvPr id="31" name="Freihandform 30"/>
          <p:cNvSpPr/>
          <p:nvPr/>
        </p:nvSpPr>
        <p:spPr>
          <a:xfrm>
            <a:off x="1298961" y="5289847"/>
            <a:ext cx="367621" cy="427289"/>
          </a:xfrm>
          <a:custGeom>
            <a:avLst/>
            <a:gdLst>
              <a:gd name="connsiteX0" fmla="*/ 367469 w 367621"/>
              <a:gd name="connsiteY0" fmla="*/ 0 h 427289"/>
              <a:gd name="connsiteX1" fmla="*/ 307648 w 367621"/>
              <a:gd name="connsiteY1" fmla="*/ 290557 h 427289"/>
              <a:gd name="connsiteX2" fmla="*/ 0 w 367621"/>
              <a:gd name="connsiteY2" fmla="*/ 427289 h 4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21" h="427289">
                <a:moveTo>
                  <a:pt x="367469" y="0"/>
                </a:moveTo>
                <a:cubicBezTo>
                  <a:pt x="368181" y="109671"/>
                  <a:pt x="368893" y="219342"/>
                  <a:pt x="307648" y="290557"/>
                </a:cubicBezTo>
                <a:cubicBezTo>
                  <a:pt x="246403" y="361772"/>
                  <a:pt x="123201" y="394530"/>
                  <a:pt x="0" y="42728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ihandform 31"/>
          <p:cNvSpPr/>
          <p:nvPr/>
        </p:nvSpPr>
        <p:spPr>
          <a:xfrm>
            <a:off x="256374" y="5400942"/>
            <a:ext cx="358923" cy="341832"/>
          </a:xfrm>
          <a:custGeom>
            <a:avLst/>
            <a:gdLst>
              <a:gd name="connsiteX0" fmla="*/ 358923 w 358923"/>
              <a:gd name="connsiteY0" fmla="*/ 341832 h 341832"/>
              <a:gd name="connsiteX1" fmla="*/ 76912 w 358923"/>
              <a:gd name="connsiteY1" fmla="*/ 213645 h 341832"/>
              <a:gd name="connsiteX2" fmla="*/ 0 w 358923"/>
              <a:gd name="connsiteY2" fmla="*/ 0 h 3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23" h="341832">
                <a:moveTo>
                  <a:pt x="358923" y="341832"/>
                </a:moveTo>
                <a:cubicBezTo>
                  <a:pt x="247827" y="306224"/>
                  <a:pt x="136732" y="270617"/>
                  <a:pt x="76912" y="213645"/>
                </a:cubicBezTo>
                <a:cubicBezTo>
                  <a:pt x="17092" y="156673"/>
                  <a:pt x="8546" y="78336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Gerade Verbindung mit Pfeil 33"/>
          <p:cNvCxnSpPr>
            <a:stCxn id="31" idx="1"/>
          </p:cNvCxnSpPr>
          <p:nvPr/>
        </p:nvCxnSpPr>
        <p:spPr>
          <a:xfrm>
            <a:off x="1606609" y="5580404"/>
            <a:ext cx="108839" cy="18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2" idx="1"/>
          </p:cNvCxnSpPr>
          <p:nvPr/>
        </p:nvCxnSpPr>
        <p:spPr>
          <a:xfrm flipH="1">
            <a:off x="196652" y="5614587"/>
            <a:ext cx="136634" cy="128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1567635" y="5676493"/>
            <a:ext cx="511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</a:t>
            </a:r>
            <a:r>
              <a:rPr lang="de-DE" sz="1200" baseline="-25000" dirty="0"/>
              <a:t>2</a:t>
            </a:r>
            <a:endParaRPr lang="en-GB" sz="1200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31387" y="5676492"/>
            <a:ext cx="511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</a:t>
            </a:r>
            <a:r>
              <a:rPr lang="de-DE" sz="1200" baseline="-25000" dirty="0"/>
              <a:t>2</a:t>
            </a:r>
            <a:endParaRPr lang="en-GB" sz="1200" baseline="-25000" dirty="0"/>
          </a:p>
        </p:txBody>
      </p:sp>
      <p:cxnSp>
        <p:nvCxnSpPr>
          <p:cNvPr id="40" name="Gerade Verbindung mit Pfeil 39"/>
          <p:cNvCxnSpPr/>
          <p:nvPr/>
        </p:nvCxnSpPr>
        <p:spPr>
          <a:xfrm flipH="1">
            <a:off x="777667" y="4387556"/>
            <a:ext cx="8546" cy="34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3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7028" y="1045027"/>
            <a:ext cx="10575828" cy="1219505"/>
          </a:xfrm>
        </p:spPr>
        <p:txBody>
          <a:bodyPr/>
          <a:lstStyle/>
          <a:p>
            <a:r>
              <a:rPr lang="de-DE" dirty="0">
                <a:latin typeface="Lucida Bright" panose="02040602050505020304" pitchFamily="18" charset="0"/>
              </a:rPr>
              <a:t>2. Building </a:t>
            </a:r>
            <a:r>
              <a:rPr lang="de-DE" dirty="0" err="1">
                <a:latin typeface="Lucida Bright" panose="02040602050505020304" pitchFamily="18" charset="0"/>
              </a:rPr>
              <a:t>and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optimizing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the</a:t>
            </a:r>
            <a:r>
              <a:rPr lang="de-DE" dirty="0">
                <a:latin typeface="Lucida Bright" panose="02040602050505020304" pitchFamily="18" charset="0"/>
              </a:rPr>
              <a:t> </a:t>
            </a:r>
            <a:r>
              <a:rPr lang="de-DE" dirty="0" err="1">
                <a:latin typeface="Lucida Bright" panose="02040602050505020304" pitchFamily="18" charset="0"/>
              </a:rPr>
              <a:t>pathway</a:t>
            </a:r>
            <a:endParaRPr lang="en-GB" dirty="0">
              <a:latin typeface="Lucida Bright" panose="020406020505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00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4150148" y="1963611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8172450" y="1971675"/>
            <a:ext cx="3943350" cy="4724400"/>
          </a:xfrm>
          <a:prstGeom prst="rect">
            <a:avLst/>
          </a:prstGeom>
          <a:solidFill>
            <a:srgbClr val="2B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bgerundetes Rechteck 11"/>
          <p:cNvSpPr/>
          <p:nvPr/>
        </p:nvSpPr>
        <p:spPr>
          <a:xfrm>
            <a:off x="204136" y="2706065"/>
            <a:ext cx="3683237" cy="16749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273464" y="2093720"/>
            <a:ext cx="257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ucida Bright" panose="02040602050505020304" pitchFamily="18" charset="0"/>
              </a:rPr>
              <a:t>Model 1: Native  </a:t>
            </a:r>
            <a:endParaRPr lang="en-GB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19" name="Nach unten gekrümmter Pfeil 18"/>
          <p:cNvSpPr/>
          <p:nvPr/>
        </p:nvSpPr>
        <p:spPr>
          <a:xfrm>
            <a:off x="299559" y="2904586"/>
            <a:ext cx="1746196" cy="46344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Nach unten gekrümmter Pfeil 19"/>
          <p:cNvSpPr/>
          <p:nvPr/>
        </p:nvSpPr>
        <p:spPr>
          <a:xfrm rot="10800000">
            <a:off x="273464" y="3543554"/>
            <a:ext cx="1772291" cy="607243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Nach unten gekrümmter Pfeil 20"/>
          <p:cNvSpPr/>
          <p:nvPr/>
        </p:nvSpPr>
        <p:spPr>
          <a:xfrm flipH="1">
            <a:off x="2104754" y="2904586"/>
            <a:ext cx="1682888" cy="463444"/>
          </a:xfrm>
          <a:prstGeom prst="curved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Nach unten gekrümmter Pfeil 21"/>
          <p:cNvSpPr/>
          <p:nvPr/>
        </p:nvSpPr>
        <p:spPr>
          <a:xfrm rot="10800000" flipH="1">
            <a:off x="2098506" y="3543553"/>
            <a:ext cx="1689136" cy="607243"/>
          </a:xfrm>
          <a:prstGeom prst="curved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78035" y="3268329"/>
            <a:ext cx="99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rubisco</a:t>
            </a:r>
            <a:endParaRPr lang="en-GB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1560137" y="2732689"/>
            <a:ext cx="5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  <a:r>
              <a:rPr lang="de-DE" baseline="-25000" dirty="0"/>
              <a:t>2</a:t>
            </a:r>
            <a:endParaRPr lang="en-GB" baseline="-25000" dirty="0"/>
          </a:p>
        </p:txBody>
      </p:sp>
      <p:sp>
        <p:nvSpPr>
          <p:cNvPr id="25" name="Textfeld 24"/>
          <p:cNvSpPr txBox="1"/>
          <p:nvPr/>
        </p:nvSpPr>
        <p:spPr>
          <a:xfrm>
            <a:off x="2045754" y="2727554"/>
            <a:ext cx="61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endParaRPr lang="en-GB" baseline="-25000" dirty="0"/>
          </a:p>
        </p:txBody>
      </p:sp>
      <p:sp>
        <p:nvSpPr>
          <p:cNvPr id="26" name="Rechteck 25"/>
          <p:cNvSpPr/>
          <p:nvPr/>
        </p:nvSpPr>
        <p:spPr>
          <a:xfrm>
            <a:off x="870378" y="2836360"/>
            <a:ext cx="575145" cy="19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RuBP</a:t>
            </a:r>
            <a:endParaRPr lang="en-GB" sz="1200" dirty="0"/>
          </a:p>
        </p:txBody>
      </p:sp>
      <p:sp>
        <p:nvSpPr>
          <p:cNvPr id="27" name="Rechteck 26"/>
          <p:cNvSpPr/>
          <p:nvPr/>
        </p:nvSpPr>
        <p:spPr>
          <a:xfrm>
            <a:off x="768828" y="4001588"/>
            <a:ext cx="807657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PG+PGA</a:t>
            </a:r>
            <a:endParaRPr lang="en-GB" sz="1200" dirty="0"/>
          </a:p>
        </p:txBody>
      </p:sp>
      <p:sp>
        <p:nvSpPr>
          <p:cNvPr id="28" name="Rechteck 27"/>
          <p:cNvSpPr/>
          <p:nvPr/>
        </p:nvSpPr>
        <p:spPr>
          <a:xfrm>
            <a:off x="221275" y="3346383"/>
            <a:ext cx="524295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PGA</a:t>
            </a:r>
            <a:endParaRPr lang="en-GB" sz="1200" dirty="0"/>
          </a:p>
        </p:txBody>
      </p:sp>
      <p:sp>
        <p:nvSpPr>
          <p:cNvPr id="29" name="Rechteck 28"/>
          <p:cNvSpPr/>
          <p:nvPr/>
        </p:nvSpPr>
        <p:spPr>
          <a:xfrm>
            <a:off x="3339664" y="3346382"/>
            <a:ext cx="524295" cy="212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PGA</a:t>
            </a:r>
            <a:endParaRPr lang="en-GB" sz="1200" dirty="0"/>
          </a:p>
        </p:txBody>
      </p:sp>
      <p:sp>
        <p:nvSpPr>
          <p:cNvPr id="30" name="Rechteck 29"/>
          <p:cNvSpPr/>
          <p:nvPr/>
        </p:nvSpPr>
        <p:spPr>
          <a:xfrm>
            <a:off x="2666459" y="2791779"/>
            <a:ext cx="575145" cy="192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RuBP</a:t>
            </a:r>
            <a:endParaRPr lang="en-GB" sz="1200" dirty="0"/>
          </a:p>
        </p:txBody>
      </p:sp>
      <p:sp>
        <p:nvSpPr>
          <p:cNvPr id="31" name="Rechteck 30"/>
          <p:cNvSpPr/>
          <p:nvPr/>
        </p:nvSpPr>
        <p:spPr>
          <a:xfrm>
            <a:off x="2570199" y="3995962"/>
            <a:ext cx="745747" cy="212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2x 3PGA</a:t>
            </a:r>
            <a:endParaRPr lang="en-GB" sz="1200" dirty="0"/>
          </a:p>
        </p:txBody>
      </p:sp>
      <p:sp>
        <p:nvSpPr>
          <p:cNvPr id="32" name="Pfeil nach unten 31"/>
          <p:cNvSpPr/>
          <p:nvPr/>
        </p:nvSpPr>
        <p:spPr>
          <a:xfrm>
            <a:off x="178762" y="4292107"/>
            <a:ext cx="402352" cy="11171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PLGG1</a:t>
            </a:r>
            <a:endParaRPr lang="en-GB" sz="1100" dirty="0"/>
          </a:p>
        </p:txBody>
      </p:sp>
      <p:sp>
        <p:nvSpPr>
          <p:cNvPr id="33" name="Textfeld 32"/>
          <p:cNvSpPr txBox="1"/>
          <p:nvPr/>
        </p:nvSpPr>
        <p:spPr>
          <a:xfrm>
            <a:off x="268871" y="4008348"/>
            <a:ext cx="619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</a:t>
            </a:r>
            <a:r>
              <a:rPr lang="de-DE" sz="1200" baseline="-25000" dirty="0"/>
              <a:t>2</a:t>
            </a:r>
            <a:endParaRPr lang="en-GB" sz="1200" baseline="-25000" dirty="0"/>
          </a:p>
        </p:txBody>
      </p:sp>
      <p:cxnSp>
        <p:nvCxnSpPr>
          <p:cNvPr id="35" name="Gerade Verbindung mit Pfeil 34"/>
          <p:cNvCxnSpPr/>
          <p:nvPr/>
        </p:nvCxnSpPr>
        <p:spPr>
          <a:xfrm flipH="1" flipV="1">
            <a:off x="432507" y="3955308"/>
            <a:ext cx="283571" cy="37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Pfeil nach unten 35"/>
          <p:cNvSpPr/>
          <p:nvPr/>
        </p:nvSpPr>
        <p:spPr>
          <a:xfrm>
            <a:off x="2682722" y="4333875"/>
            <a:ext cx="542617" cy="111711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/>
              <a:t>sugars</a:t>
            </a:r>
            <a:endParaRPr lang="en-GB" sz="1100" dirty="0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92" b="95432" l="5330" r="4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24" r="46704"/>
          <a:stretch/>
        </p:blipFill>
        <p:spPr>
          <a:xfrm>
            <a:off x="2418839" y="6041601"/>
            <a:ext cx="1048466" cy="633483"/>
          </a:xfrm>
          <a:prstGeom prst="rect">
            <a:avLst/>
          </a:prstGeom>
        </p:spPr>
      </p:pic>
      <p:sp>
        <p:nvSpPr>
          <p:cNvPr id="38" name="Abgerundetes Rechteck 37"/>
          <p:cNvSpPr/>
          <p:nvPr/>
        </p:nvSpPr>
        <p:spPr>
          <a:xfrm>
            <a:off x="4257684" y="2720107"/>
            <a:ext cx="3683237" cy="16749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feld 38"/>
          <p:cNvSpPr txBox="1"/>
          <p:nvPr/>
        </p:nvSpPr>
        <p:spPr>
          <a:xfrm>
            <a:off x="4327013" y="2107762"/>
            <a:ext cx="177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ucida Bright" panose="02040602050505020304" pitchFamily="18" charset="0"/>
              </a:rPr>
              <a:t>Model 2: AP3  </a:t>
            </a:r>
            <a:endParaRPr lang="en-GB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40" name="Nach unten gekrümmter Pfeil 39"/>
          <p:cNvSpPr/>
          <p:nvPr/>
        </p:nvSpPr>
        <p:spPr>
          <a:xfrm>
            <a:off x="4353107" y="2918628"/>
            <a:ext cx="1746196" cy="46344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Nach unten gekrümmter Pfeil 40"/>
          <p:cNvSpPr/>
          <p:nvPr/>
        </p:nvSpPr>
        <p:spPr>
          <a:xfrm rot="10800000">
            <a:off x="4327012" y="3557596"/>
            <a:ext cx="1772291" cy="607243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Nach unten gekrümmter Pfeil 41"/>
          <p:cNvSpPr/>
          <p:nvPr/>
        </p:nvSpPr>
        <p:spPr>
          <a:xfrm flipH="1">
            <a:off x="6158302" y="2918628"/>
            <a:ext cx="1682888" cy="463444"/>
          </a:xfrm>
          <a:prstGeom prst="curved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Nach unten gekrümmter Pfeil 42"/>
          <p:cNvSpPr/>
          <p:nvPr/>
        </p:nvSpPr>
        <p:spPr>
          <a:xfrm rot="10800000" flipH="1">
            <a:off x="6152054" y="3557595"/>
            <a:ext cx="1689136" cy="607243"/>
          </a:xfrm>
          <a:prstGeom prst="curved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731583" y="3282371"/>
            <a:ext cx="99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rubisco</a:t>
            </a:r>
            <a:endParaRPr lang="en-GB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5613685" y="2746731"/>
            <a:ext cx="5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  <a:r>
              <a:rPr lang="de-DE" baseline="-25000" dirty="0"/>
              <a:t>2</a:t>
            </a:r>
            <a:endParaRPr lang="en-GB" baseline="-25000" dirty="0"/>
          </a:p>
        </p:txBody>
      </p:sp>
      <p:sp>
        <p:nvSpPr>
          <p:cNvPr id="46" name="Textfeld 45"/>
          <p:cNvSpPr txBox="1"/>
          <p:nvPr/>
        </p:nvSpPr>
        <p:spPr>
          <a:xfrm>
            <a:off x="6099302" y="2741596"/>
            <a:ext cx="61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endParaRPr lang="en-GB" baseline="-25000" dirty="0"/>
          </a:p>
        </p:txBody>
      </p:sp>
      <p:sp>
        <p:nvSpPr>
          <p:cNvPr id="47" name="Rechteck 46"/>
          <p:cNvSpPr/>
          <p:nvPr/>
        </p:nvSpPr>
        <p:spPr>
          <a:xfrm>
            <a:off x="4923926" y="2850402"/>
            <a:ext cx="575145" cy="19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RuBP</a:t>
            </a:r>
            <a:endParaRPr lang="en-GB" sz="1200" dirty="0"/>
          </a:p>
        </p:txBody>
      </p:sp>
      <p:sp>
        <p:nvSpPr>
          <p:cNvPr id="48" name="Rechteck 47"/>
          <p:cNvSpPr/>
          <p:nvPr/>
        </p:nvSpPr>
        <p:spPr>
          <a:xfrm>
            <a:off x="5171029" y="3648301"/>
            <a:ext cx="997601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2P-glycolate</a:t>
            </a:r>
            <a:endParaRPr lang="en-GB" sz="1200" dirty="0"/>
          </a:p>
        </p:txBody>
      </p:sp>
      <p:sp>
        <p:nvSpPr>
          <p:cNvPr id="49" name="Rechteck 48"/>
          <p:cNvSpPr/>
          <p:nvPr/>
        </p:nvSpPr>
        <p:spPr>
          <a:xfrm>
            <a:off x="4222236" y="3728343"/>
            <a:ext cx="891295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glyoxalate</a:t>
            </a:r>
            <a:endParaRPr lang="en-GB" sz="1200" dirty="0"/>
          </a:p>
        </p:txBody>
      </p:sp>
      <p:sp>
        <p:nvSpPr>
          <p:cNvPr id="50" name="Rechteck 49"/>
          <p:cNvSpPr/>
          <p:nvPr/>
        </p:nvSpPr>
        <p:spPr>
          <a:xfrm>
            <a:off x="7393212" y="3360424"/>
            <a:ext cx="524295" cy="212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PGA</a:t>
            </a:r>
            <a:endParaRPr lang="en-GB" sz="1200" dirty="0"/>
          </a:p>
        </p:txBody>
      </p:sp>
      <p:sp>
        <p:nvSpPr>
          <p:cNvPr id="51" name="Rechteck 50"/>
          <p:cNvSpPr/>
          <p:nvPr/>
        </p:nvSpPr>
        <p:spPr>
          <a:xfrm>
            <a:off x="6720007" y="2805821"/>
            <a:ext cx="575145" cy="192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RuBP</a:t>
            </a:r>
            <a:endParaRPr lang="en-GB" sz="1200" dirty="0"/>
          </a:p>
        </p:txBody>
      </p:sp>
      <p:sp>
        <p:nvSpPr>
          <p:cNvPr id="52" name="Rechteck 51"/>
          <p:cNvSpPr/>
          <p:nvPr/>
        </p:nvSpPr>
        <p:spPr>
          <a:xfrm>
            <a:off x="6623747" y="4010004"/>
            <a:ext cx="745747" cy="212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2x 3PGA</a:t>
            </a:r>
            <a:endParaRPr lang="en-GB" sz="1200" dirty="0"/>
          </a:p>
        </p:txBody>
      </p:sp>
      <p:sp>
        <p:nvSpPr>
          <p:cNvPr id="53" name="Pfeil nach unten 52"/>
          <p:cNvSpPr/>
          <p:nvPr/>
        </p:nvSpPr>
        <p:spPr>
          <a:xfrm>
            <a:off x="5089484" y="4301233"/>
            <a:ext cx="402352" cy="11171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PLGG1</a:t>
            </a:r>
            <a:endParaRPr lang="en-GB" sz="1100" dirty="0"/>
          </a:p>
        </p:txBody>
      </p:sp>
      <p:sp>
        <p:nvSpPr>
          <p:cNvPr id="56" name="Pfeil nach unten 55"/>
          <p:cNvSpPr/>
          <p:nvPr/>
        </p:nvSpPr>
        <p:spPr>
          <a:xfrm>
            <a:off x="6472388" y="4347917"/>
            <a:ext cx="920824" cy="111711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/>
              <a:t>sugars</a:t>
            </a:r>
            <a:endParaRPr lang="en-GB" sz="1100" dirty="0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92" b="95432" l="5330" r="4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24" r="46704"/>
          <a:stretch/>
        </p:blipFill>
        <p:spPr>
          <a:xfrm>
            <a:off x="6142224" y="5763436"/>
            <a:ext cx="1649892" cy="996864"/>
          </a:xfrm>
          <a:prstGeom prst="rect">
            <a:avLst/>
          </a:prstGeom>
        </p:spPr>
      </p:pic>
      <p:sp>
        <p:nvSpPr>
          <p:cNvPr id="58" name="Rechteck 57"/>
          <p:cNvSpPr/>
          <p:nvPr/>
        </p:nvSpPr>
        <p:spPr>
          <a:xfrm>
            <a:off x="4902985" y="4055933"/>
            <a:ext cx="752307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glycolate</a:t>
            </a:r>
            <a:endParaRPr lang="en-GB" sz="1200" dirty="0"/>
          </a:p>
        </p:txBody>
      </p:sp>
      <p:sp>
        <p:nvSpPr>
          <p:cNvPr id="59" name="Rechteck 58"/>
          <p:cNvSpPr/>
          <p:nvPr/>
        </p:nvSpPr>
        <p:spPr>
          <a:xfrm>
            <a:off x="4222235" y="3368030"/>
            <a:ext cx="616137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malate</a:t>
            </a:r>
            <a:endParaRPr lang="en-GB" sz="1200" dirty="0"/>
          </a:p>
        </p:txBody>
      </p:sp>
      <p:sp>
        <p:nvSpPr>
          <p:cNvPr id="60" name="Rechteck 59"/>
          <p:cNvSpPr/>
          <p:nvPr/>
        </p:nvSpPr>
        <p:spPr>
          <a:xfrm>
            <a:off x="4256872" y="3025831"/>
            <a:ext cx="766421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pyruvate</a:t>
            </a:r>
            <a:endParaRPr lang="en-GB" sz="1200" dirty="0"/>
          </a:p>
        </p:txBody>
      </p:sp>
      <p:sp>
        <p:nvSpPr>
          <p:cNvPr id="61" name="Rechteck 60"/>
          <p:cNvSpPr/>
          <p:nvPr/>
        </p:nvSpPr>
        <p:spPr>
          <a:xfrm>
            <a:off x="5073666" y="3251825"/>
            <a:ext cx="623253" cy="3198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Acetyl-CoA</a:t>
            </a:r>
            <a:endParaRPr lang="en-GB" sz="1200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5023293" y="3114434"/>
            <a:ext cx="255845" cy="99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1" idx="1"/>
          </p:cNvCxnSpPr>
          <p:nvPr/>
        </p:nvCxnSpPr>
        <p:spPr>
          <a:xfrm flipH="1">
            <a:off x="4863746" y="3411732"/>
            <a:ext cx="209920" cy="101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Multiplizieren 66"/>
          <p:cNvSpPr/>
          <p:nvPr/>
        </p:nvSpPr>
        <p:spPr>
          <a:xfrm>
            <a:off x="4987613" y="4381041"/>
            <a:ext cx="697671" cy="6833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bgerundetes Rechteck 68"/>
          <p:cNvSpPr/>
          <p:nvPr/>
        </p:nvSpPr>
        <p:spPr>
          <a:xfrm>
            <a:off x="8277595" y="2706065"/>
            <a:ext cx="3683237" cy="16749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feld 69"/>
          <p:cNvSpPr txBox="1"/>
          <p:nvPr/>
        </p:nvSpPr>
        <p:spPr>
          <a:xfrm>
            <a:off x="8346924" y="2093720"/>
            <a:ext cx="27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ucida Bright" panose="02040602050505020304" pitchFamily="18" charset="0"/>
              </a:rPr>
              <a:t>Model 3: CETCH + AP3  </a:t>
            </a:r>
            <a:endParaRPr lang="en-GB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71" name="Nach unten gekrümmter Pfeil 70"/>
          <p:cNvSpPr/>
          <p:nvPr/>
        </p:nvSpPr>
        <p:spPr>
          <a:xfrm>
            <a:off x="8373018" y="2904586"/>
            <a:ext cx="1746196" cy="46344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Nach unten gekrümmter Pfeil 71"/>
          <p:cNvSpPr/>
          <p:nvPr/>
        </p:nvSpPr>
        <p:spPr>
          <a:xfrm rot="10800000">
            <a:off x="8346923" y="3543554"/>
            <a:ext cx="1772291" cy="607243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Nach unten gekrümmter Pfeil 72"/>
          <p:cNvSpPr/>
          <p:nvPr/>
        </p:nvSpPr>
        <p:spPr>
          <a:xfrm flipH="1">
            <a:off x="10178213" y="2904586"/>
            <a:ext cx="1682888" cy="463444"/>
          </a:xfrm>
          <a:prstGeom prst="curved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Nach unten gekrümmter Pfeil 73"/>
          <p:cNvSpPr/>
          <p:nvPr/>
        </p:nvSpPr>
        <p:spPr>
          <a:xfrm rot="10800000" flipH="1">
            <a:off x="10171965" y="3543553"/>
            <a:ext cx="1689136" cy="607243"/>
          </a:xfrm>
          <a:prstGeom prst="curved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9751494" y="3268329"/>
            <a:ext cx="99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rubisco</a:t>
            </a:r>
            <a:endParaRPr lang="en-GB" sz="1600" dirty="0"/>
          </a:p>
        </p:txBody>
      </p:sp>
      <p:sp>
        <p:nvSpPr>
          <p:cNvPr id="76" name="Textfeld 75"/>
          <p:cNvSpPr txBox="1"/>
          <p:nvPr/>
        </p:nvSpPr>
        <p:spPr>
          <a:xfrm>
            <a:off x="9633596" y="2732689"/>
            <a:ext cx="5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  <a:r>
              <a:rPr lang="de-DE" baseline="-25000" dirty="0"/>
              <a:t>2</a:t>
            </a:r>
            <a:endParaRPr lang="en-GB" baseline="-25000" dirty="0"/>
          </a:p>
        </p:txBody>
      </p:sp>
      <p:sp>
        <p:nvSpPr>
          <p:cNvPr id="77" name="Textfeld 76"/>
          <p:cNvSpPr txBox="1"/>
          <p:nvPr/>
        </p:nvSpPr>
        <p:spPr>
          <a:xfrm>
            <a:off x="10119213" y="2727554"/>
            <a:ext cx="61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endParaRPr lang="en-GB" baseline="-25000" dirty="0"/>
          </a:p>
        </p:txBody>
      </p:sp>
      <p:sp>
        <p:nvSpPr>
          <p:cNvPr id="78" name="Rechteck 77"/>
          <p:cNvSpPr/>
          <p:nvPr/>
        </p:nvSpPr>
        <p:spPr>
          <a:xfrm>
            <a:off x="8943837" y="2836360"/>
            <a:ext cx="575145" cy="19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RuBP</a:t>
            </a:r>
            <a:endParaRPr lang="en-GB" sz="1200" dirty="0"/>
          </a:p>
        </p:txBody>
      </p:sp>
      <p:sp>
        <p:nvSpPr>
          <p:cNvPr id="79" name="Rechteck 78"/>
          <p:cNvSpPr/>
          <p:nvPr/>
        </p:nvSpPr>
        <p:spPr>
          <a:xfrm>
            <a:off x="9190940" y="3634259"/>
            <a:ext cx="997601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2P-glycolate</a:t>
            </a:r>
            <a:endParaRPr lang="en-GB" sz="1200" dirty="0"/>
          </a:p>
        </p:txBody>
      </p:sp>
      <p:sp>
        <p:nvSpPr>
          <p:cNvPr id="80" name="Rechteck 79"/>
          <p:cNvSpPr/>
          <p:nvPr/>
        </p:nvSpPr>
        <p:spPr>
          <a:xfrm>
            <a:off x="8242147" y="3714301"/>
            <a:ext cx="891295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glyoxalate</a:t>
            </a:r>
            <a:endParaRPr lang="en-GB" sz="1200" dirty="0"/>
          </a:p>
        </p:txBody>
      </p:sp>
      <p:sp>
        <p:nvSpPr>
          <p:cNvPr id="81" name="Rechteck 80"/>
          <p:cNvSpPr/>
          <p:nvPr/>
        </p:nvSpPr>
        <p:spPr>
          <a:xfrm>
            <a:off x="11294343" y="3346382"/>
            <a:ext cx="643075" cy="212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MCoA</a:t>
            </a:r>
            <a:endParaRPr lang="en-GB" sz="1200" dirty="0"/>
          </a:p>
        </p:txBody>
      </p:sp>
      <p:sp>
        <p:nvSpPr>
          <p:cNvPr id="82" name="Rechteck 81"/>
          <p:cNvSpPr/>
          <p:nvPr/>
        </p:nvSpPr>
        <p:spPr>
          <a:xfrm>
            <a:off x="10739918" y="2791778"/>
            <a:ext cx="620682" cy="2463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C </a:t>
            </a:r>
            <a:r>
              <a:rPr lang="de-DE" sz="1200" dirty="0" err="1"/>
              <a:t>CoA</a:t>
            </a:r>
            <a:endParaRPr lang="en-GB" sz="1200" dirty="0"/>
          </a:p>
        </p:txBody>
      </p:sp>
      <p:sp>
        <p:nvSpPr>
          <p:cNvPr id="83" name="Rechteck 82"/>
          <p:cNvSpPr/>
          <p:nvPr/>
        </p:nvSpPr>
        <p:spPr>
          <a:xfrm>
            <a:off x="10643658" y="3995962"/>
            <a:ext cx="745747" cy="212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ACoA</a:t>
            </a:r>
            <a:endParaRPr lang="en-GB" sz="1200" dirty="0"/>
          </a:p>
        </p:txBody>
      </p:sp>
      <p:sp>
        <p:nvSpPr>
          <p:cNvPr id="84" name="Pfeil nach unten 83"/>
          <p:cNvSpPr/>
          <p:nvPr/>
        </p:nvSpPr>
        <p:spPr>
          <a:xfrm>
            <a:off x="8252221" y="4292107"/>
            <a:ext cx="402352" cy="11171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PLGG1</a:t>
            </a:r>
            <a:endParaRPr lang="en-GB" sz="1100" dirty="0"/>
          </a:p>
        </p:txBody>
      </p:sp>
      <p:sp>
        <p:nvSpPr>
          <p:cNvPr id="85" name="Pfeil nach unten 84"/>
          <p:cNvSpPr/>
          <p:nvPr/>
        </p:nvSpPr>
        <p:spPr>
          <a:xfrm>
            <a:off x="10057860" y="4340362"/>
            <a:ext cx="1902972" cy="111711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/>
              <a:t>sugars</a:t>
            </a:r>
            <a:endParaRPr lang="en-GB" sz="1100" dirty="0"/>
          </a:p>
        </p:txBody>
      </p:sp>
      <p:sp>
        <p:nvSpPr>
          <p:cNvPr id="86" name="Rechteck 85"/>
          <p:cNvSpPr/>
          <p:nvPr/>
        </p:nvSpPr>
        <p:spPr>
          <a:xfrm>
            <a:off x="8922896" y="4041891"/>
            <a:ext cx="752307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glycolate</a:t>
            </a:r>
            <a:endParaRPr lang="en-GB" sz="1200" dirty="0"/>
          </a:p>
        </p:txBody>
      </p:sp>
      <p:sp>
        <p:nvSpPr>
          <p:cNvPr id="87" name="Rechteck 86"/>
          <p:cNvSpPr/>
          <p:nvPr/>
        </p:nvSpPr>
        <p:spPr>
          <a:xfrm>
            <a:off x="8242146" y="3353988"/>
            <a:ext cx="616137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malate</a:t>
            </a:r>
            <a:endParaRPr lang="en-GB" sz="1200" dirty="0"/>
          </a:p>
        </p:txBody>
      </p:sp>
      <p:sp>
        <p:nvSpPr>
          <p:cNvPr id="88" name="Rechteck 87"/>
          <p:cNvSpPr/>
          <p:nvPr/>
        </p:nvSpPr>
        <p:spPr>
          <a:xfrm>
            <a:off x="8276783" y="3011789"/>
            <a:ext cx="766421" cy="212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pyruvate</a:t>
            </a:r>
            <a:endParaRPr lang="en-GB" sz="1200" dirty="0"/>
          </a:p>
        </p:txBody>
      </p:sp>
      <p:sp>
        <p:nvSpPr>
          <p:cNvPr id="89" name="Rechteck 88"/>
          <p:cNvSpPr/>
          <p:nvPr/>
        </p:nvSpPr>
        <p:spPr>
          <a:xfrm>
            <a:off x="9093577" y="3237783"/>
            <a:ext cx="623253" cy="3198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Acetyl-CoA</a:t>
            </a:r>
            <a:endParaRPr lang="en-GB" sz="1200" dirty="0"/>
          </a:p>
        </p:txBody>
      </p:sp>
      <p:cxnSp>
        <p:nvCxnSpPr>
          <p:cNvPr id="90" name="Gerade Verbindung mit Pfeil 89"/>
          <p:cNvCxnSpPr/>
          <p:nvPr/>
        </p:nvCxnSpPr>
        <p:spPr>
          <a:xfrm>
            <a:off x="9043204" y="3100392"/>
            <a:ext cx="255845" cy="99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>
            <a:stCxn id="89" idx="1"/>
          </p:cNvCxnSpPr>
          <p:nvPr/>
        </p:nvCxnSpPr>
        <p:spPr>
          <a:xfrm flipH="1">
            <a:off x="8883657" y="3397690"/>
            <a:ext cx="209920" cy="101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5" name="Grafik 1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92" b="95432" l="5330" r="47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24" r="46704"/>
          <a:stretch/>
        </p:blipFill>
        <p:spPr>
          <a:xfrm>
            <a:off x="9751494" y="5087528"/>
            <a:ext cx="2820240" cy="1703988"/>
          </a:xfrm>
          <a:prstGeom prst="rect">
            <a:avLst/>
          </a:prstGeom>
        </p:spPr>
      </p:pic>
      <p:sp>
        <p:nvSpPr>
          <p:cNvPr id="116" name="Multiplizieren 115"/>
          <p:cNvSpPr/>
          <p:nvPr/>
        </p:nvSpPr>
        <p:spPr>
          <a:xfrm>
            <a:off x="8104561" y="4480875"/>
            <a:ext cx="697671" cy="6833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hteck 116"/>
          <p:cNvSpPr/>
          <p:nvPr/>
        </p:nvSpPr>
        <p:spPr>
          <a:xfrm>
            <a:off x="10229344" y="3703524"/>
            <a:ext cx="509762" cy="2463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ECoA</a:t>
            </a:r>
            <a:endParaRPr lang="en-GB" sz="1200" dirty="0"/>
          </a:p>
        </p:txBody>
      </p:sp>
      <p:sp>
        <p:nvSpPr>
          <p:cNvPr id="118" name="Textfeld 117"/>
          <p:cNvSpPr txBox="1"/>
          <p:nvPr/>
        </p:nvSpPr>
        <p:spPr>
          <a:xfrm>
            <a:off x="10636198" y="3283211"/>
            <a:ext cx="99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CETCH</a:t>
            </a:r>
            <a:endParaRPr lang="en-GB" sz="1600" dirty="0"/>
          </a:p>
        </p:txBody>
      </p:sp>
      <p:sp>
        <p:nvSpPr>
          <p:cNvPr id="119" name="Textfeld 118"/>
          <p:cNvSpPr txBox="1"/>
          <p:nvPr/>
        </p:nvSpPr>
        <p:spPr>
          <a:xfrm>
            <a:off x="99225" y="5394104"/>
            <a:ext cx="197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photorespiration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4418883" y="5409221"/>
            <a:ext cx="197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trike="sngStrike" dirty="0" err="1">
                <a:solidFill>
                  <a:schemeClr val="bg1"/>
                </a:solidFill>
              </a:rPr>
              <a:t>photorespiration</a:t>
            </a:r>
            <a:endParaRPr lang="en-GB" strike="sngStrike" dirty="0">
              <a:solidFill>
                <a:schemeClr val="bg1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10484225" y="6653575"/>
            <a:ext cx="2219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Naseem</a:t>
            </a:r>
            <a:r>
              <a:rPr lang="de-DE" sz="1000" dirty="0"/>
              <a:t> et al. 2020</a:t>
            </a:r>
            <a:endParaRPr lang="en-GB" sz="1000" dirty="0"/>
          </a:p>
        </p:txBody>
      </p:sp>
      <p:sp>
        <p:nvSpPr>
          <p:cNvPr id="122" name="Multiplizieren 121"/>
          <p:cNvSpPr/>
          <p:nvPr/>
        </p:nvSpPr>
        <p:spPr>
          <a:xfrm>
            <a:off x="9614023" y="2755099"/>
            <a:ext cx="372173" cy="358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9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6AB6A1AF-1264-4C15-B3CD-B8ABD5B838C8}" vid="{FE4529FA-01E5-4052-9908-252D788A54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VorlageEinfach(1)</Template>
  <TotalTime>0</TotalTime>
  <Words>860</Words>
  <Application>Microsoft Office PowerPoint</Application>
  <PresentationFormat>Breitbild</PresentationFormat>
  <Paragraphs>166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Bright</vt:lpstr>
      <vt:lpstr>MetaBold-Roman</vt:lpstr>
      <vt:lpstr>MetaNormal-Roman</vt:lpstr>
      <vt:lpstr>Wingdings</vt:lpstr>
      <vt:lpstr>Office</vt:lpstr>
      <vt:lpstr>PowerPoint-Präsentation</vt:lpstr>
      <vt:lpstr>What are climate-friendly plants? </vt:lpstr>
      <vt:lpstr>Why do we need climate-friendly plants? </vt:lpstr>
      <vt:lpstr>Why do we need climate-friendly plants? </vt:lpstr>
      <vt:lpstr>Photorespiration</vt:lpstr>
      <vt:lpstr>Solution:  synthetic biology </vt:lpstr>
      <vt:lpstr>1. Identification of enzymes</vt:lpstr>
      <vt:lpstr>2. Building and optimizing the pathway</vt:lpstr>
      <vt:lpstr>2. Building and optimizing the pathway</vt:lpstr>
      <vt:lpstr>Optimized model</vt:lpstr>
      <vt:lpstr>Next step: introduction into plants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Elena Bencurova</dc:creator>
  <cp:lastModifiedBy>Elena Bencurova</cp:lastModifiedBy>
  <cp:revision>77</cp:revision>
  <dcterms:created xsi:type="dcterms:W3CDTF">2022-04-14T09:52:19Z</dcterms:created>
  <dcterms:modified xsi:type="dcterms:W3CDTF">2022-05-06T10:34:39Z</dcterms:modified>
</cp:coreProperties>
</file>