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handoutMasterIdLst>
    <p:handoutMasterId r:id="rId17"/>
  </p:handoutMasterIdLst>
  <p:sldIdLst>
    <p:sldId id="256" r:id="rId2"/>
    <p:sldId id="257" r:id="rId3"/>
    <p:sldId id="258" r:id="rId4"/>
    <p:sldId id="267" r:id="rId5"/>
    <p:sldId id="261" r:id="rId6"/>
    <p:sldId id="264" r:id="rId7"/>
    <p:sldId id="260" r:id="rId8"/>
    <p:sldId id="266" r:id="rId9"/>
    <p:sldId id="268" r:id="rId10"/>
    <p:sldId id="269" r:id="rId11"/>
    <p:sldId id="262" r:id="rId12"/>
    <p:sldId id="263" r:id="rId13"/>
    <p:sldId id="271" r:id="rId14"/>
    <p:sldId id="270" r:id="rId15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101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DCED7F-4142-4300-AF6B-A1BCB2F6FE0D}" type="datetimeFigureOut">
              <a:rPr lang="de-DE" smtClean="0"/>
              <a:t>11.01.2012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77BDD-3295-4E38-9976-37E2F3960D4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2371050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2F5B33-66A9-4E36-92C4-59EAD27D922D}" type="datetimeFigureOut">
              <a:rPr lang="de-DE" smtClean="0"/>
              <a:t>11.01.2012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52F240-8D31-4B73-B02F-BE8C3AA0FEDA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9223967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52F240-8D31-4B73-B02F-BE8C3AA0FEDA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484088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4C5BA079-2D08-44E3-ACF1-D93C829AF220}" type="datetime1">
              <a:rPr lang="de-DE" smtClean="0"/>
              <a:t>11.01.2012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r>
              <a:rPr lang="de-DE" smtClean="0"/>
              <a:t>Perl Introduction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02452E20-831E-4768-83D5-6A4D24A10732}" type="slidenum">
              <a:rPr lang="de-DE" smtClean="0"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B489E-46BA-4B2C-84EE-29268CB39E85}" type="datetime1">
              <a:rPr lang="de-DE" smtClean="0"/>
              <a:t>11.01.2012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Perl Introduction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52E20-831E-4768-83D5-6A4D24A10732}" type="slidenum">
              <a:rPr lang="de-DE" smtClean="0"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806CB-1B82-4AA8-B0D3-070FD4DBDEBD}" type="datetime1">
              <a:rPr lang="de-DE" smtClean="0"/>
              <a:t>11.01.2012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Perl Introduction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52E20-831E-4768-83D5-6A4D24A10732}" type="slidenum">
              <a:rPr lang="de-DE" smtClean="0"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D5AC9-1BAF-4A79-8EA1-5551C5D4374D}" type="datetime1">
              <a:rPr lang="de-DE" smtClean="0"/>
              <a:t>11.01.2012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Perl Introduction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52E20-831E-4768-83D5-6A4D24A10732}" type="slidenum">
              <a:rPr lang="de-DE" smtClean="0"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427A73-3333-44A5-81D3-F35E864757EA}" type="datetime1">
              <a:rPr lang="de-DE" smtClean="0"/>
              <a:t>11.01.2012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Perl Introduction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52E20-831E-4768-83D5-6A4D24A10732}" type="slidenum">
              <a:rPr lang="de-DE" smtClean="0"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0FDB0-F429-4C4E-869C-0785E37C5655}" type="datetime1">
              <a:rPr lang="de-DE" smtClean="0"/>
              <a:t>11.01.2012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Perl Introduction</a:t>
            </a:r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52E20-831E-4768-83D5-6A4D24A10732}" type="slidenum">
              <a:rPr lang="de-DE" smtClean="0"/>
              <a:t>‹#›</a:t>
            </a:fld>
            <a:endParaRPr lang="de-DE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11CB3-77CC-48C6-B167-DFDE8C9AEFC7}" type="datetime1">
              <a:rPr lang="de-DE" smtClean="0"/>
              <a:t>11.01.2012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Perl Introduction</a:t>
            </a:r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52E20-831E-4768-83D5-6A4D24A10732}" type="slidenum">
              <a:rPr lang="de-DE" smtClean="0"/>
              <a:t>‹#›</a:t>
            </a:fld>
            <a:endParaRPr lang="de-DE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A1872-212A-4F24-8B22-04EC1627EF1A}" type="datetime1">
              <a:rPr lang="de-DE" smtClean="0"/>
              <a:t>11.01.2012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Perl Introduction</a:t>
            </a:r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52E20-831E-4768-83D5-6A4D24A10732}" type="slidenum">
              <a:rPr lang="de-DE" smtClean="0"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9EA96-9AFF-4CFD-BAC0-C7DBBAB1D243}" type="datetime1">
              <a:rPr lang="de-DE" smtClean="0"/>
              <a:t>11.01.2012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Perl Introduction</a:t>
            </a:r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52E20-831E-4768-83D5-6A4D24A10732}" type="slidenum">
              <a:rPr lang="de-DE" smtClean="0"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52C7D0FF-CD04-4875-9B94-20E4C9694D3E}" type="datetime1">
              <a:rPr lang="de-DE" smtClean="0"/>
              <a:t>11.01.2012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r>
              <a:rPr lang="de-DE" smtClean="0"/>
              <a:t>Perl Introduction</a:t>
            </a:r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02452E20-831E-4768-83D5-6A4D24A10732}" type="slidenum">
              <a:rPr lang="de-DE" smtClean="0"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0C0FE62B-4C67-4D8B-8412-EC08C93DA0A0}" type="datetime1">
              <a:rPr lang="de-DE" smtClean="0"/>
              <a:t>11.01.2012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r>
              <a:rPr lang="de-DE" smtClean="0"/>
              <a:t>Perl Introduction</a:t>
            </a:r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02452E20-831E-4768-83D5-6A4D24A10732}" type="slidenum">
              <a:rPr lang="de-DE" smtClean="0"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A42D08FA-2D04-4AF4-AE94-66F8CD851B95}" type="datetime1">
              <a:rPr lang="de-DE" smtClean="0"/>
              <a:t>11.01.2012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r>
              <a:rPr lang="de-DE" smtClean="0"/>
              <a:t>Perl Introduction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02452E20-831E-4768-83D5-6A4D24A10732}" type="slidenum">
              <a:rPr lang="de-DE" smtClean="0"/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perl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Introduction to Perl</a:t>
            </a:r>
            <a:endParaRPr lang="de-D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Lesson 1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59134-BD03-4AFB-BE43-96C5ACC12D0A}" type="datetime1">
              <a:rPr lang="de-DE" smtClean="0"/>
              <a:t>11.01.2012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Perl Introduction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52E20-831E-4768-83D5-6A4D24A10732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44150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Declare</a:t>
            </a:r>
            <a:r>
              <a:rPr lang="de-DE" dirty="0" smtClean="0"/>
              <a:t> an </a:t>
            </a:r>
            <a:r>
              <a:rPr lang="de-DE" dirty="0" err="1" smtClean="0"/>
              <a:t>array</a:t>
            </a:r>
            <a:endParaRPr lang="de-D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>
                <a:latin typeface="Courier New" pitchFamily="49" charset="0"/>
                <a:cs typeface="Courier New" pitchFamily="49" charset="0"/>
              </a:rPr>
              <a:t>@</a:t>
            </a:r>
            <a:r>
              <a:rPr lang="de-DE" dirty="0" err="1" smtClean="0">
                <a:latin typeface="Courier New" pitchFamily="49" charset="0"/>
                <a:cs typeface="Courier New" pitchFamily="49" charset="0"/>
              </a:rPr>
              <a:t>bases</a:t>
            </a:r>
            <a:r>
              <a:rPr lang="de-DE" dirty="0" smtClean="0">
                <a:latin typeface="Courier New" pitchFamily="49" charset="0"/>
                <a:cs typeface="Courier New" pitchFamily="49" charset="0"/>
              </a:rPr>
              <a:t>=(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‘</a:t>
            </a:r>
            <a:r>
              <a:rPr lang="de-DE" dirty="0" smtClean="0">
                <a:latin typeface="Courier New" pitchFamily="49" charset="0"/>
                <a:cs typeface="Courier New" pitchFamily="49" charset="0"/>
              </a:rPr>
              <a:t>A‘,‘C‘,‘G‘,‘T‘);</a:t>
            </a:r>
          </a:p>
          <a:p>
            <a:pPr marL="0" indent="0">
              <a:buNone/>
            </a:pPr>
            <a:r>
              <a:rPr lang="de-DE" dirty="0" err="1">
                <a:latin typeface="Courier New" pitchFamily="49" charset="0"/>
                <a:cs typeface="Courier New" pitchFamily="49" charset="0"/>
              </a:rPr>
              <a:t>p</a:t>
            </a:r>
            <a:r>
              <a:rPr lang="de-DE" dirty="0" err="1" smtClean="0">
                <a:latin typeface="Courier New" pitchFamily="49" charset="0"/>
                <a:cs typeface="Courier New" pitchFamily="49" charset="0"/>
              </a:rPr>
              <a:t>rint</a:t>
            </a:r>
            <a:r>
              <a:rPr lang="de-DE" dirty="0" smtClean="0">
                <a:latin typeface="Courier New" pitchFamily="49" charset="0"/>
                <a:cs typeface="Courier New" pitchFamily="49" charset="0"/>
              </a:rPr>
              <a:t> $</a:t>
            </a:r>
            <a:r>
              <a:rPr lang="de-DE" dirty="0" err="1" smtClean="0">
                <a:latin typeface="Courier New" pitchFamily="49" charset="0"/>
                <a:cs typeface="Courier New" pitchFamily="49" charset="0"/>
              </a:rPr>
              <a:t>bases</a:t>
            </a:r>
            <a:r>
              <a:rPr lang="de-DE" dirty="0" smtClean="0">
                <a:latin typeface="Courier New" pitchFamily="49" charset="0"/>
                <a:cs typeface="Courier New" pitchFamily="49" charset="0"/>
              </a:rPr>
              <a:t>[0];#</a:t>
            </a:r>
            <a:r>
              <a:rPr lang="de-DE" dirty="0" err="1" smtClean="0">
                <a:latin typeface="Courier New" pitchFamily="49" charset="0"/>
                <a:cs typeface="Courier New" pitchFamily="49" charset="0"/>
              </a:rPr>
              <a:t>first</a:t>
            </a:r>
            <a:r>
              <a:rPr lang="de-DE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de-DE" dirty="0" err="1" smtClean="0">
                <a:latin typeface="Courier New" pitchFamily="49" charset="0"/>
                <a:cs typeface="Courier New" pitchFamily="49" charset="0"/>
              </a:rPr>
              <a:t>element</a:t>
            </a:r>
            <a:endParaRPr lang="de-DE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de-DE" dirty="0" err="1" smtClean="0">
                <a:latin typeface="Courier New" pitchFamily="49" charset="0"/>
                <a:cs typeface="Courier New" pitchFamily="49" charset="0"/>
              </a:rPr>
              <a:t>print</a:t>
            </a:r>
            <a:r>
              <a:rPr lang="de-DE" dirty="0" smtClean="0">
                <a:latin typeface="Courier New" pitchFamily="49" charset="0"/>
                <a:cs typeface="Courier New" pitchFamily="49" charset="0"/>
              </a:rPr>
              <a:t> $</a:t>
            </a:r>
            <a:r>
              <a:rPr lang="de-DE" dirty="0" err="1" smtClean="0">
                <a:latin typeface="Courier New" pitchFamily="49" charset="0"/>
                <a:cs typeface="Courier New" pitchFamily="49" charset="0"/>
              </a:rPr>
              <a:t>bases</a:t>
            </a:r>
            <a:r>
              <a:rPr lang="de-DE" dirty="0" smtClean="0">
                <a:latin typeface="Courier New" pitchFamily="49" charset="0"/>
                <a:cs typeface="Courier New" pitchFamily="49" charset="0"/>
              </a:rPr>
              <a:t>[1];#</a:t>
            </a:r>
            <a:r>
              <a:rPr lang="de-DE" dirty="0" err="1" smtClean="0">
                <a:latin typeface="Courier New" pitchFamily="49" charset="0"/>
                <a:cs typeface="Courier New" pitchFamily="49" charset="0"/>
              </a:rPr>
              <a:t>second</a:t>
            </a:r>
            <a:r>
              <a:rPr lang="de-DE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de-DE" dirty="0" err="1" smtClean="0">
                <a:latin typeface="Courier New" pitchFamily="49" charset="0"/>
                <a:cs typeface="Courier New" pitchFamily="49" charset="0"/>
              </a:rPr>
              <a:t>element</a:t>
            </a:r>
            <a:endParaRPr lang="de-DE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endParaRPr lang="de-DE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D5AC9-1BAF-4A79-8EA1-5551C5D4374D}" type="datetime1">
              <a:rPr lang="de-DE" smtClean="0"/>
              <a:t>12.01.2012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Perl Introduction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52E20-831E-4768-83D5-6A4D24A10732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9893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err="1" smtClean="0"/>
              <a:t>What</a:t>
            </a:r>
            <a:r>
              <a:rPr lang="de-DE" dirty="0" smtClean="0"/>
              <a:t> </a:t>
            </a:r>
            <a:r>
              <a:rPr lang="de-DE" dirty="0" err="1" smtClean="0"/>
              <a:t>can</a:t>
            </a:r>
            <a:r>
              <a:rPr lang="de-DE" dirty="0" smtClean="0"/>
              <a:t> </a:t>
            </a:r>
            <a:r>
              <a:rPr lang="de-DE" dirty="0" err="1" smtClean="0"/>
              <a:t>we</a:t>
            </a:r>
            <a:r>
              <a:rPr lang="de-DE" dirty="0" smtClean="0"/>
              <a:t> do </a:t>
            </a:r>
            <a:r>
              <a:rPr lang="de-DE" dirty="0" err="1" smtClean="0"/>
              <a:t>with</a:t>
            </a:r>
            <a:r>
              <a:rPr lang="de-DE" dirty="0" smtClean="0"/>
              <a:t> </a:t>
            </a:r>
            <a:r>
              <a:rPr lang="de-DE" dirty="0" err="1" smtClean="0"/>
              <a:t>arrays</a:t>
            </a:r>
            <a:r>
              <a:rPr lang="de-DE" dirty="0" smtClean="0"/>
              <a:t>?</a:t>
            </a:r>
            <a:endParaRPr lang="de-D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63040" y="1844824"/>
            <a:ext cx="6196405" cy="3878245"/>
          </a:xfrm>
        </p:spPr>
        <p:txBody>
          <a:bodyPr>
            <a:noAutofit/>
          </a:bodyPr>
          <a:lstStyle/>
          <a:p>
            <a:endParaRPr lang="de-DE" b="1" dirty="0" smtClean="0"/>
          </a:p>
          <a:p>
            <a:r>
              <a:rPr lang="de-DE" b="1" dirty="0" smtClean="0"/>
              <a:t>Pop</a:t>
            </a:r>
            <a:r>
              <a:rPr lang="de-DE" dirty="0"/>
              <a:t>: </a:t>
            </a:r>
            <a:r>
              <a:rPr lang="de-DE" dirty="0" err="1"/>
              <a:t>take</a:t>
            </a:r>
            <a:r>
              <a:rPr lang="de-DE" dirty="0"/>
              <a:t> an </a:t>
            </a:r>
            <a:r>
              <a:rPr lang="de-DE" dirty="0" err="1"/>
              <a:t>element</a:t>
            </a:r>
            <a:r>
              <a:rPr lang="de-DE" dirty="0"/>
              <a:t> off </a:t>
            </a:r>
            <a:r>
              <a:rPr lang="de-DE" dirty="0" err="1"/>
              <a:t>of</a:t>
            </a:r>
            <a:r>
              <a:rPr lang="de-DE" dirty="0"/>
              <a:t> an </a:t>
            </a:r>
            <a:r>
              <a:rPr lang="de-DE" dirty="0" err="1"/>
              <a:t>array</a:t>
            </a:r>
            <a:r>
              <a:rPr lang="de-DE" dirty="0"/>
              <a:t> </a:t>
            </a:r>
            <a:r>
              <a:rPr lang="de-DE" dirty="0">
                <a:latin typeface="Courier New" pitchFamily="49" charset="0"/>
                <a:cs typeface="Courier New" pitchFamily="49" charset="0"/>
              </a:rPr>
              <a:t>($base1=</a:t>
            </a:r>
            <a:r>
              <a:rPr lang="de-DE" dirty="0" err="1">
                <a:latin typeface="Courier New" pitchFamily="49" charset="0"/>
                <a:cs typeface="Courier New" pitchFamily="49" charset="0"/>
              </a:rPr>
              <a:t>pop@bases</a:t>
            </a:r>
            <a:r>
              <a:rPr lang="de-DE" dirty="0" smtClean="0"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de-DE" b="1" dirty="0" err="1" smtClean="0"/>
              <a:t>Shift</a:t>
            </a:r>
            <a:r>
              <a:rPr lang="de-DE" dirty="0" smtClean="0"/>
              <a:t>: Take a </a:t>
            </a:r>
            <a:r>
              <a:rPr lang="de-DE" dirty="0" err="1" smtClean="0"/>
              <a:t>base</a:t>
            </a:r>
            <a:r>
              <a:rPr lang="de-DE" dirty="0" smtClean="0"/>
              <a:t> off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beginning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array</a:t>
            </a:r>
            <a:r>
              <a:rPr lang="de-DE" dirty="0" smtClean="0"/>
              <a:t> </a:t>
            </a:r>
          </a:p>
          <a:p>
            <a:pPr marL="0" indent="0">
              <a:buNone/>
            </a:pPr>
            <a:r>
              <a:rPr lang="de-DE" dirty="0" smtClean="0">
                <a:latin typeface="Courier New" pitchFamily="49" charset="0"/>
                <a:cs typeface="Courier New" pitchFamily="49" charset="0"/>
              </a:rPr>
              <a:t>  ($</a:t>
            </a:r>
            <a:r>
              <a:rPr lang="de-DE" dirty="0">
                <a:latin typeface="Courier New" pitchFamily="49" charset="0"/>
                <a:cs typeface="Courier New" pitchFamily="49" charset="0"/>
              </a:rPr>
              <a:t>base2 = </a:t>
            </a:r>
            <a:r>
              <a:rPr lang="de-DE" dirty="0" err="1">
                <a:latin typeface="Courier New" pitchFamily="49" charset="0"/>
                <a:cs typeface="Courier New" pitchFamily="49" charset="0"/>
              </a:rPr>
              <a:t>shift@bases</a:t>
            </a:r>
            <a:r>
              <a:rPr lang="de-DE" dirty="0" smtClean="0"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de-DE" b="1" dirty="0" err="1" smtClean="0"/>
              <a:t>Unshift</a:t>
            </a:r>
            <a:r>
              <a:rPr lang="de-DE" dirty="0" smtClean="0"/>
              <a:t>: </a:t>
            </a:r>
            <a:r>
              <a:rPr lang="de-DE" dirty="0" err="1" smtClean="0"/>
              <a:t>put</a:t>
            </a:r>
            <a:r>
              <a:rPr lang="de-DE" dirty="0" smtClean="0"/>
              <a:t> an </a:t>
            </a:r>
            <a:r>
              <a:rPr lang="de-DE" dirty="0" err="1" smtClean="0"/>
              <a:t>element</a:t>
            </a:r>
            <a:r>
              <a:rPr lang="de-DE" dirty="0" smtClean="0"/>
              <a:t> </a:t>
            </a:r>
            <a:r>
              <a:rPr lang="de-DE" dirty="0" err="1" smtClean="0"/>
              <a:t>at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beginning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array</a:t>
            </a:r>
            <a:r>
              <a:rPr lang="de-DE" dirty="0" smtClean="0"/>
              <a:t> </a:t>
            </a:r>
            <a:r>
              <a:rPr lang="de-DE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de-DE" dirty="0" err="1">
                <a:latin typeface="Courier New" pitchFamily="49" charset="0"/>
                <a:cs typeface="Courier New" pitchFamily="49" charset="0"/>
              </a:rPr>
              <a:t>unshift</a:t>
            </a:r>
            <a:r>
              <a:rPr lang="de-DE" dirty="0">
                <a:latin typeface="Courier New" pitchFamily="49" charset="0"/>
                <a:cs typeface="Courier New" pitchFamily="49" charset="0"/>
              </a:rPr>
              <a:t>(@bases,$base1</a:t>
            </a:r>
            <a:r>
              <a:rPr lang="de-DE" dirty="0" smtClean="0">
                <a:latin typeface="Courier New" pitchFamily="49" charset="0"/>
                <a:cs typeface="Courier New" pitchFamily="49" charset="0"/>
              </a:rPr>
              <a:t>);</a:t>
            </a:r>
          </a:p>
          <a:p>
            <a:endParaRPr lang="de-DE" dirty="0">
              <a:latin typeface="Courier New" pitchFamily="49" charset="0"/>
              <a:cs typeface="Courier New" pitchFamily="49" charset="0"/>
            </a:endParaRPr>
          </a:p>
          <a:p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86323-A96A-48DF-8745-7A907A73C43E}" type="datetime1">
              <a:rPr lang="de-DE" smtClean="0"/>
              <a:t>12.01.2012</a:t>
            </a:fld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Perl Introduction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52E20-831E-4768-83D5-6A4D24A10732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69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err="1"/>
              <a:t>What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we</a:t>
            </a:r>
            <a:r>
              <a:rPr lang="de-DE" dirty="0"/>
              <a:t> do </a:t>
            </a:r>
            <a:r>
              <a:rPr lang="de-DE" dirty="0" err="1"/>
              <a:t>with</a:t>
            </a:r>
            <a:r>
              <a:rPr lang="de-DE" dirty="0"/>
              <a:t> </a:t>
            </a:r>
            <a:r>
              <a:rPr lang="de-DE" dirty="0" err="1"/>
              <a:t>arrays</a:t>
            </a:r>
            <a:r>
              <a:rPr lang="de-DE" dirty="0"/>
              <a:t>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de-DE" sz="2000" b="1" dirty="0"/>
              <a:t>Push</a:t>
            </a:r>
            <a:r>
              <a:rPr lang="de-DE" sz="2000" dirty="0"/>
              <a:t>: </a:t>
            </a:r>
            <a:r>
              <a:rPr lang="de-DE" sz="2000" dirty="0" err="1"/>
              <a:t>put</a:t>
            </a:r>
            <a:r>
              <a:rPr lang="de-DE" sz="2000" dirty="0"/>
              <a:t> an </a:t>
            </a:r>
            <a:r>
              <a:rPr lang="de-DE" sz="2000" dirty="0" err="1"/>
              <a:t>element</a:t>
            </a:r>
            <a:r>
              <a:rPr lang="de-DE" sz="2000" dirty="0"/>
              <a:t> </a:t>
            </a:r>
            <a:r>
              <a:rPr lang="de-DE" sz="2000" dirty="0" err="1"/>
              <a:t>at</a:t>
            </a:r>
            <a:r>
              <a:rPr lang="de-DE" sz="2000" dirty="0"/>
              <a:t> </a:t>
            </a:r>
            <a:r>
              <a:rPr lang="de-DE" sz="2000" dirty="0" err="1"/>
              <a:t>the</a:t>
            </a:r>
            <a:r>
              <a:rPr lang="de-DE" sz="2000" dirty="0"/>
              <a:t> end </a:t>
            </a:r>
            <a:r>
              <a:rPr lang="de-DE" sz="2000" dirty="0" err="1"/>
              <a:t>of</a:t>
            </a:r>
            <a:r>
              <a:rPr lang="de-DE" sz="2000" dirty="0"/>
              <a:t> </a:t>
            </a:r>
            <a:r>
              <a:rPr lang="de-DE" sz="2000" dirty="0" err="1"/>
              <a:t>the</a:t>
            </a:r>
            <a:r>
              <a:rPr lang="de-DE" sz="2000" dirty="0"/>
              <a:t> </a:t>
            </a:r>
            <a:r>
              <a:rPr lang="de-DE" sz="2000" dirty="0" err="1"/>
              <a:t>array</a:t>
            </a:r>
            <a:endParaRPr lang="de-DE" sz="2000" dirty="0"/>
          </a:p>
          <a:p>
            <a:pPr marL="0" indent="0">
              <a:buNone/>
            </a:pPr>
            <a:r>
              <a:rPr lang="de-DE" sz="2000" dirty="0"/>
              <a:t>     </a:t>
            </a:r>
            <a:r>
              <a:rPr lang="de-DE" sz="2000" dirty="0">
                <a:latin typeface="Courier New" pitchFamily="49" charset="0"/>
                <a:cs typeface="Courier New" pitchFamily="49" charset="0"/>
              </a:rPr>
              <a:t>(push (@bases,$base2))</a:t>
            </a:r>
          </a:p>
          <a:p>
            <a:r>
              <a:rPr lang="de-DE" sz="2000" b="1" dirty="0" smtClean="0"/>
              <a:t>Reverse</a:t>
            </a:r>
            <a:r>
              <a:rPr lang="de-DE" sz="2000" dirty="0"/>
              <a:t>: </a:t>
            </a:r>
            <a:r>
              <a:rPr lang="de-DE" sz="2000" dirty="0" err="1"/>
              <a:t>reverse</a:t>
            </a:r>
            <a:r>
              <a:rPr lang="de-DE" sz="2000" dirty="0"/>
              <a:t> </a:t>
            </a:r>
            <a:r>
              <a:rPr lang="de-DE" sz="2000" dirty="0" err="1"/>
              <a:t>the</a:t>
            </a:r>
            <a:r>
              <a:rPr lang="de-DE" sz="2000" dirty="0"/>
              <a:t> </a:t>
            </a:r>
            <a:r>
              <a:rPr lang="de-DE" sz="2000" dirty="0" err="1"/>
              <a:t>array</a:t>
            </a:r>
            <a:r>
              <a:rPr lang="de-DE" sz="2000" dirty="0"/>
              <a:t> </a:t>
            </a:r>
          </a:p>
          <a:p>
            <a:pPr marL="0" indent="0">
              <a:buNone/>
            </a:pPr>
            <a:r>
              <a:rPr lang="de-DE" sz="2000" dirty="0">
                <a:latin typeface="Courier New" pitchFamily="49" charset="0"/>
                <a:cs typeface="Courier New" pitchFamily="49" charset="0"/>
              </a:rPr>
              <a:t>  (@</a:t>
            </a:r>
            <a:r>
              <a:rPr lang="de-DE" sz="2000" dirty="0" err="1">
                <a:latin typeface="Courier New" pitchFamily="49" charset="0"/>
                <a:cs typeface="Courier New" pitchFamily="49" charset="0"/>
              </a:rPr>
              <a:t>reverse</a:t>
            </a:r>
            <a:r>
              <a:rPr lang="de-DE" sz="2000" dirty="0">
                <a:latin typeface="Courier New" pitchFamily="49" charset="0"/>
                <a:cs typeface="Courier New" pitchFamily="49" charset="0"/>
              </a:rPr>
              <a:t> = </a:t>
            </a:r>
            <a:r>
              <a:rPr lang="de-DE" sz="2000" dirty="0" err="1">
                <a:latin typeface="Courier New" pitchFamily="49" charset="0"/>
                <a:cs typeface="Courier New" pitchFamily="49" charset="0"/>
              </a:rPr>
              <a:t>reverse</a:t>
            </a:r>
            <a:r>
              <a:rPr lang="de-DE" sz="2000" dirty="0">
                <a:latin typeface="Courier New" pitchFamily="49" charset="0"/>
                <a:cs typeface="Courier New" pitchFamily="49" charset="0"/>
              </a:rPr>
              <a:t> @</a:t>
            </a:r>
            <a:r>
              <a:rPr lang="de-DE" sz="2000" dirty="0" err="1">
                <a:latin typeface="Courier New" pitchFamily="49" charset="0"/>
                <a:cs typeface="Courier New" pitchFamily="49" charset="0"/>
              </a:rPr>
              <a:t>bases</a:t>
            </a:r>
            <a:r>
              <a:rPr lang="de-DE" sz="2000" dirty="0"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de-DE" sz="2000" b="1" dirty="0" err="1" smtClean="0"/>
              <a:t>Length</a:t>
            </a:r>
            <a:r>
              <a:rPr lang="de-DE" sz="2000" dirty="0"/>
              <a:t>: </a:t>
            </a:r>
            <a:r>
              <a:rPr lang="de-DE" sz="2000" dirty="0" err="1"/>
              <a:t>get</a:t>
            </a:r>
            <a:r>
              <a:rPr lang="de-DE" sz="2000" dirty="0"/>
              <a:t> </a:t>
            </a:r>
            <a:r>
              <a:rPr lang="de-DE" sz="2000" dirty="0" err="1"/>
              <a:t>the</a:t>
            </a:r>
            <a:r>
              <a:rPr lang="de-DE" sz="2000" dirty="0"/>
              <a:t> </a:t>
            </a:r>
            <a:r>
              <a:rPr lang="de-DE" sz="2000" dirty="0" err="1"/>
              <a:t>length</a:t>
            </a:r>
            <a:r>
              <a:rPr lang="de-DE" sz="2000" dirty="0"/>
              <a:t> </a:t>
            </a:r>
            <a:r>
              <a:rPr lang="de-DE" sz="2000" dirty="0" err="1"/>
              <a:t>of</a:t>
            </a:r>
            <a:r>
              <a:rPr lang="de-DE" sz="2000" dirty="0"/>
              <a:t> </a:t>
            </a:r>
            <a:r>
              <a:rPr lang="de-DE" sz="2000" dirty="0" err="1"/>
              <a:t>the</a:t>
            </a:r>
            <a:r>
              <a:rPr lang="de-DE" sz="2000" dirty="0"/>
              <a:t> </a:t>
            </a:r>
            <a:r>
              <a:rPr lang="de-DE" sz="2000" dirty="0" err="1"/>
              <a:t>array</a:t>
            </a:r>
            <a:r>
              <a:rPr lang="de-DE" sz="2000" dirty="0"/>
              <a:t> </a:t>
            </a:r>
          </a:p>
          <a:p>
            <a:pPr marL="0" indent="0">
              <a:buNone/>
            </a:pPr>
            <a:r>
              <a:rPr lang="de-DE" sz="2000" dirty="0">
                <a:latin typeface="Courier New" pitchFamily="49" charset="0"/>
                <a:cs typeface="Courier New" pitchFamily="49" charset="0"/>
              </a:rPr>
              <a:t>  (</a:t>
            </a:r>
            <a:r>
              <a:rPr lang="de-DE" sz="2000" dirty="0" err="1">
                <a:latin typeface="Courier New" pitchFamily="49" charset="0"/>
                <a:cs typeface="Courier New" pitchFamily="49" charset="0"/>
              </a:rPr>
              <a:t>print</a:t>
            </a:r>
            <a:r>
              <a:rPr lang="de-DE" sz="20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de-DE" sz="2000" dirty="0" err="1">
                <a:latin typeface="Courier New" pitchFamily="49" charset="0"/>
                <a:cs typeface="Courier New" pitchFamily="49" charset="0"/>
              </a:rPr>
              <a:t>scalar</a:t>
            </a:r>
            <a:r>
              <a:rPr lang="de-DE" sz="2000" dirty="0">
                <a:latin typeface="Courier New" pitchFamily="49" charset="0"/>
                <a:cs typeface="Courier New" pitchFamily="49" charset="0"/>
              </a:rPr>
              <a:t> @</a:t>
            </a:r>
            <a:r>
              <a:rPr lang="de-DE" sz="2000" dirty="0" err="1">
                <a:latin typeface="Courier New" pitchFamily="49" charset="0"/>
                <a:cs typeface="Courier New" pitchFamily="49" charset="0"/>
              </a:rPr>
              <a:t>bases</a:t>
            </a:r>
            <a:r>
              <a:rPr lang="de-DE" sz="2000" dirty="0"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de-DE" sz="2000" b="1" dirty="0" err="1" smtClean="0"/>
              <a:t>Splice</a:t>
            </a:r>
            <a:r>
              <a:rPr lang="de-DE" sz="2000" dirty="0"/>
              <a:t>: </a:t>
            </a:r>
            <a:r>
              <a:rPr lang="de-DE" sz="2000" dirty="0" err="1"/>
              <a:t>insert</a:t>
            </a:r>
            <a:r>
              <a:rPr lang="de-DE" sz="2000" dirty="0"/>
              <a:t> an </a:t>
            </a:r>
            <a:r>
              <a:rPr lang="de-DE" sz="2000" dirty="0" err="1"/>
              <a:t>element</a:t>
            </a:r>
            <a:r>
              <a:rPr lang="de-DE" sz="2000" dirty="0"/>
              <a:t> </a:t>
            </a:r>
            <a:r>
              <a:rPr lang="de-DE" sz="2000" dirty="0" err="1"/>
              <a:t>at</a:t>
            </a:r>
            <a:r>
              <a:rPr lang="de-DE" sz="2000" dirty="0"/>
              <a:t> an </a:t>
            </a:r>
            <a:r>
              <a:rPr lang="de-DE" sz="2000" dirty="0" err="1"/>
              <a:t>arbitrary</a:t>
            </a:r>
            <a:r>
              <a:rPr lang="de-DE" sz="2000" dirty="0"/>
              <a:t> </a:t>
            </a:r>
            <a:r>
              <a:rPr lang="de-DE" sz="2000" dirty="0" err="1"/>
              <a:t>place</a:t>
            </a:r>
            <a:r>
              <a:rPr lang="de-DE" sz="2000" dirty="0"/>
              <a:t> in an </a:t>
            </a:r>
            <a:r>
              <a:rPr lang="de-DE" sz="2000" dirty="0" err="1"/>
              <a:t>arryay</a:t>
            </a:r>
            <a:r>
              <a:rPr lang="de-DE" sz="2000" dirty="0"/>
              <a:t> </a:t>
            </a:r>
            <a:endParaRPr lang="de-DE" sz="2000" dirty="0" smtClean="0"/>
          </a:p>
          <a:p>
            <a:pPr marL="0" indent="0">
              <a:buNone/>
            </a:pPr>
            <a:r>
              <a:rPr lang="de-DE" sz="2000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de-DE" sz="2000" dirty="0" err="1">
                <a:latin typeface="Courier New" pitchFamily="49" charset="0"/>
                <a:cs typeface="Courier New" pitchFamily="49" charset="0"/>
              </a:rPr>
              <a:t>splice</a:t>
            </a:r>
            <a:r>
              <a:rPr lang="de-DE" sz="2000" dirty="0">
                <a:latin typeface="Courier New" pitchFamily="49" charset="0"/>
                <a:cs typeface="Courier New" pitchFamily="49" charset="0"/>
              </a:rPr>
              <a:t>(@</a:t>
            </a:r>
            <a:r>
              <a:rPr lang="de-DE" sz="2000" dirty="0" err="1">
                <a:latin typeface="Courier New" pitchFamily="49" charset="0"/>
                <a:cs typeface="Courier New" pitchFamily="49" charset="0"/>
              </a:rPr>
              <a:t>bases</a:t>
            </a:r>
            <a:r>
              <a:rPr lang="de-DE" sz="2000" dirty="0">
                <a:latin typeface="Courier New" pitchFamily="49" charset="0"/>
                <a:cs typeface="Courier New" pitchFamily="49" charset="0"/>
              </a:rPr>
              <a:t>, 2, 0,‘X‘ =&gt; A C X G T);</a:t>
            </a:r>
          </a:p>
          <a:p>
            <a:endParaRPr lang="de-DE" sz="2000" dirty="0"/>
          </a:p>
          <a:p>
            <a:endParaRPr lang="de-DE" sz="2000" dirty="0"/>
          </a:p>
          <a:p>
            <a:endParaRPr lang="de-DE" sz="20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F3A45-105B-4918-9824-65ECE4DE7642}" type="datetime1">
              <a:rPr lang="de-DE" smtClean="0"/>
              <a:t>12.01.2012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Perl Introduction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52E20-831E-4768-83D5-6A4D24A10732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44592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err="1" smtClean="0"/>
              <a:t>Scalar</a:t>
            </a:r>
            <a:r>
              <a:rPr lang="de-DE" dirty="0" smtClean="0"/>
              <a:t> </a:t>
            </a:r>
            <a:r>
              <a:rPr lang="de-DE" dirty="0" err="1" smtClean="0"/>
              <a:t>context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list</a:t>
            </a:r>
            <a:r>
              <a:rPr lang="de-DE" dirty="0" smtClean="0"/>
              <a:t> </a:t>
            </a:r>
            <a:r>
              <a:rPr lang="de-DE" dirty="0" err="1" smtClean="0"/>
              <a:t>context</a:t>
            </a:r>
            <a:endParaRPr lang="de-D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de-DE" dirty="0" smtClean="0">
                <a:latin typeface="Courier New" pitchFamily="49" charset="0"/>
                <a:cs typeface="Courier New" pitchFamily="49" charset="0"/>
              </a:rPr>
              <a:t>#</a:t>
            </a:r>
            <a:r>
              <a:rPr lang="de-DE" dirty="0" err="1" smtClean="0">
                <a:latin typeface="Courier New" pitchFamily="49" charset="0"/>
                <a:cs typeface="Courier New" pitchFamily="49" charset="0"/>
              </a:rPr>
              <a:t>Scalar</a:t>
            </a:r>
            <a:r>
              <a:rPr lang="de-DE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de-DE" dirty="0" err="1" smtClean="0">
                <a:latin typeface="Courier New" pitchFamily="49" charset="0"/>
                <a:cs typeface="Courier New" pitchFamily="49" charset="0"/>
              </a:rPr>
              <a:t>context:evaluates</a:t>
            </a:r>
            <a:r>
              <a:rPr lang="de-DE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de-DE" dirty="0" err="1" smtClean="0">
                <a:latin typeface="Courier New" pitchFamily="49" charset="0"/>
                <a:cs typeface="Courier New" pitchFamily="49" charset="0"/>
              </a:rPr>
              <a:t>to</a:t>
            </a:r>
            <a:r>
              <a:rPr lang="de-DE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de-DE" dirty="0" err="1" smtClean="0">
                <a:latin typeface="Courier New" pitchFamily="49" charset="0"/>
                <a:cs typeface="Courier New" pitchFamily="49" charset="0"/>
              </a:rPr>
              <a:t>size</a:t>
            </a:r>
            <a:r>
              <a:rPr lang="de-DE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de-DE" dirty="0" err="1" smtClean="0">
                <a:latin typeface="Courier New" pitchFamily="49" charset="0"/>
                <a:cs typeface="Courier New" pitchFamily="49" charset="0"/>
              </a:rPr>
              <a:t>of</a:t>
            </a:r>
            <a:r>
              <a:rPr lang="de-DE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de-DE" dirty="0" err="1" smtClean="0">
                <a:latin typeface="Courier New" pitchFamily="49" charset="0"/>
                <a:cs typeface="Courier New" pitchFamily="49" charset="0"/>
              </a:rPr>
              <a:t>array</a:t>
            </a:r>
            <a:endParaRPr lang="de-DE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de-DE" dirty="0">
                <a:latin typeface="Courier New" pitchFamily="49" charset="0"/>
                <a:cs typeface="Courier New" pitchFamily="49" charset="0"/>
              </a:rPr>
              <a:t>@</a:t>
            </a:r>
            <a:r>
              <a:rPr lang="de-DE" dirty="0" err="1">
                <a:latin typeface="Courier New" pitchFamily="49" charset="0"/>
                <a:cs typeface="Courier New" pitchFamily="49" charset="0"/>
              </a:rPr>
              <a:t>bases</a:t>
            </a:r>
            <a:r>
              <a:rPr lang="de-DE" dirty="0">
                <a:latin typeface="Courier New" pitchFamily="49" charset="0"/>
                <a:cs typeface="Courier New" pitchFamily="49" charset="0"/>
              </a:rPr>
              <a:t>=(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‘</a:t>
            </a:r>
            <a:r>
              <a:rPr lang="de-DE" dirty="0">
                <a:latin typeface="Courier New" pitchFamily="49" charset="0"/>
                <a:cs typeface="Courier New" pitchFamily="49" charset="0"/>
              </a:rPr>
              <a:t>A‘,‘C‘,‘G‘,‘T‘);</a:t>
            </a:r>
          </a:p>
          <a:p>
            <a:pPr marL="0" indent="0">
              <a:buNone/>
            </a:pPr>
            <a:r>
              <a:rPr lang="de-DE" dirty="0" smtClean="0">
                <a:latin typeface="Courier New" pitchFamily="49" charset="0"/>
                <a:cs typeface="Courier New" pitchFamily="49" charset="0"/>
              </a:rPr>
              <a:t>$a = @</a:t>
            </a:r>
            <a:r>
              <a:rPr lang="de-DE" dirty="0" err="1" smtClean="0">
                <a:latin typeface="Courier New" pitchFamily="49" charset="0"/>
                <a:cs typeface="Courier New" pitchFamily="49" charset="0"/>
              </a:rPr>
              <a:t>bases</a:t>
            </a:r>
            <a:endParaRPr lang="de-DE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de-DE" dirty="0" err="1">
                <a:latin typeface="Courier New" pitchFamily="49" charset="0"/>
                <a:cs typeface="Courier New" pitchFamily="49" charset="0"/>
              </a:rPr>
              <a:t>p</a:t>
            </a:r>
            <a:r>
              <a:rPr lang="de-DE" dirty="0" err="1" smtClean="0">
                <a:latin typeface="Courier New" pitchFamily="49" charset="0"/>
                <a:cs typeface="Courier New" pitchFamily="49" charset="0"/>
              </a:rPr>
              <a:t>rint</a:t>
            </a:r>
            <a:r>
              <a:rPr lang="de-DE" dirty="0" smtClean="0">
                <a:latin typeface="Courier New" pitchFamily="49" charset="0"/>
                <a:cs typeface="Courier New" pitchFamily="49" charset="0"/>
              </a:rPr>
              <a:t> $a;</a:t>
            </a:r>
          </a:p>
          <a:p>
            <a:pPr marL="0" indent="0">
              <a:buNone/>
            </a:pPr>
            <a:r>
              <a:rPr lang="de-DE" dirty="0" err="1">
                <a:latin typeface="Courier New" pitchFamily="49" charset="0"/>
                <a:cs typeface="Courier New" pitchFamily="49" charset="0"/>
              </a:rPr>
              <a:t>e</a:t>
            </a:r>
            <a:r>
              <a:rPr lang="de-DE" dirty="0" err="1" smtClean="0">
                <a:latin typeface="Courier New" pitchFamily="49" charset="0"/>
                <a:cs typeface="Courier New" pitchFamily="49" charset="0"/>
              </a:rPr>
              <a:t>xit</a:t>
            </a:r>
            <a:r>
              <a:rPr lang="de-DE" dirty="0" smtClean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0" indent="0">
              <a:buNone/>
            </a:pPr>
            <a:r>
              <a:rPr lang="de-DE" dirty="0" smtClean="0">
                <a:latin typeface="Courier New" pitchFamily="49" charset="0"/>
                <a:cs typeface="Courier New" pitchFamily="49" charset="0"/>
              </a:rPr>
              <a:t>#Output:</a:t>
            </a:r>
            <a:r>
              <a:rPr lang="de-DE" b="1" dirty="0" smtClean="0">
                <a:latin typeface="Courier New" pitchFamily="49" charset="0"/>
                <a:cs typeface="Courier New" pitchFamily="49" charset="0"/>
              </a:rPr>
              <a:t> 4</a:t>
            </a:r>
          </a:p>
          <a:p>
            <a:pPr marL="0" indent="0">
              <a:buNone/>
            </a:pPr>
            <a:endParaRPr lang="de-DE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de-DE" dirty="0" smtClean="0">
                <a:latin typeface="Courier New" pitchFamily="49" charset="0"/>
                <a:cs typeface="Courier New" pitchFamily="49" charset="0"/>
              </a:rPr>
              <a:t>#List </a:t>
            </a:r>
            <a:r>
              <a:rPr lang="de-DE" dirty="0" err="1" smtClean="0">
                <a:latin typeface="Courier New" pitchFamily="49" charset="0"/>
                <a:cs typeface="Courier New" pitchFamily="49" charset="0"/>
              </a:rPr>
              <a:t>context</a:t>
            </a:r>
            <a:r>
              <a:rPr lang="de-DE" dirty="0" smtClean="0">
                <a:latin typeface="Courier New" pitchFamily="49" charset="0"/>
                <a:cs typeface="Courier New" pitchFamily="49" charset="0"/>
              </a:rPr>
              <a:t>: </a:t>
            </a:r>
            <a:r>
              <a:rPr lang="de-DE" dirty="0" err="1" smtClean="0">
                <a:latin typeface="Courier New" pitchFamily="49" charset="0"/>
                <a:cs typeface="Courier New" pitchFamily="49" charset="0"/>
              </a:rPr>
              <a:t>evaluates</a:t>
            </a:r>
            <a:r>
              <a:rPr lang="de-DE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de-DE" dirty="0" err="1" smtClean="0">
                <a:latin typeface="Courier New" pitchFamily="49" charset="0"/>
                <a:cs typeface="Courier New" pitchFamily="49" charset="0"/>
              </a:rPr>
              <a:t>to</a:t>
            </a:r>
            <a:r>
              <a:rPr lang="de-DE" dirty="0" smtClean="0">
                <a:latin typeface="Courier New" pitchFamily="49" charset="0"/>
                <a:cs typeface="Courier New" pitchFamily="49" charset="0"/>
              </a:rPr>
              <a:t> a </a:t>
            </a:r>
            <a:r>
              <a:rPr lang="de-DE" dirty="0" err="1" smtClean="0">
                <a:latin typeface="Courier New" pitchFamily="49" charset="0"/>
                <a:cs typeface="Courier New" pitchFamily="49" charset="0"/>
              </a:rPr>
              <a:t>list</a:t>
            </a:r>
            <a:r>
              <a:rPr lang="de-DE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de-DE" dirty="0" err="1" smtClean="0">
                <a:latin typeface="Courier New" pitchFamily="49" charset="0"/>
                <a:cs typeface="Courier New" pitchFamily="49" charset="0"/>
              </a:rPr>
              <a:t>of</a:t>
            </a:r>
            <a:r>
              <a:rPr lang="de-DE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de-DE" dirty="0" err="1" smtClean="0">
                <a:latin typeface="Courier New" pitchFamily="49" charset="0"/>
                <a:cs typeface="Courier New" pitchFamily="49" charset="0"/>
              </a:rPr>
              <a:t>elements</a:t>
            </a:r>
            <a:r>
              <a:rPr lang="de-DE" dirty="0" smtClean="0">
                <a:latin typeface="Courier New" pitchFamily="49" charset="0"/>
                <a:cs typeface="Courier New" pitchFamily="49" charset="0"/>
              </a:rPr>
              <a:t>, </a:t>
            </a:r>
            <a:r>
              <a:rPr lang="de-DE" dirty="0" err="1" smtClean="0">
                <a:latin typeface="Courier New" pitchFamily="49" charset="0"/>
                <a:cs typeface="Courier New" pitchFamily="49" charset="0"/>
              </a:rPr>
              <a:t>assigns</a:t>
            </a:r>
            <a:r>
              <a:rPr lang="de-DE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de-DE" dirty="0" err="1" smtClean="0">
                <a:latin typeface="Courier New" pitchFamily="49" charset="0"/>
                <a:cs typeface="Courier New" pitchFamily="49" charset="0"/>
              </a:rPr>
              <a:t>each</a:t>
            </a:r>
            <a:r>
              <a:rPr lang="de-DE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de-DE" dirty="0" err="1" smtClean="0">
                <a:latin typeface="Courier New" pitchFamily="49" charset="0"/>
                <a:cs typeface="Courier New" pitchFamily="49" charset="0"/>
              </a:rPr>
              <a:t>element</a:t>
            </a:r>
            <a:r>
              <a:rPr lang="de-DE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de-DE" dirty="0" err="1" smtClean="0">
                <a:latin typeface="Courier New" pitchFamily="49" charset="0"/>
                <a:cs typeface="Courier New" pitchFamily="49" charset="0"/>
              </a:rPr>
              <a:t>to</a:t>
            </a:r>
            <a:r>
              <a:rPr lang="de-DE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de-DE" dirty="0" err="1" smtClean="0">
                <a:latin typeface="Courier New" pitchFamily="49" charset="0"/>
                <a:cs typeface="Courier New" pitchFamily="49" charset="0"/>
              </a:rPr>
              <a:t>one</a:t>
            </a:r>
            <a:r>
              <a:rPr lang="de-DE" dirty="0" smtClean="0">
                <a:latin typeface="Courier New" pitchFamily="49" charset="0"/>
                <a:cs typeface="Courier New" pitchFamily="49" charset="0"/>
              </a:rPr>
              <a:t> variable</a:t>
            </a:r>
          </a:p>
          <a:p>
            <a:pPr marL="0" indent="0">
              <a:buNone/>
            </a:pPr>
            <a:endParaRPr lang="de-DE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de-DE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de-DE" dirty="0" smtClean="0">
                <a:latin typeface="Courier New" pitchFamily="49" charset="0"/>
                <a:cs typeface="Courier New" pitchFamily="49" charset="0"/>
              </a:rPr>
              <a:t>$a)= @</a:t>
            </a:r>
            <a:r>
              <a:rPr lang="de-DE" dirty="0" err="1" smtClean="0">
                <a:latin typeface="Courier New" pitchFamily="49" charset="0"/>
                <a:cs typeface="Courier New" pitchFamily="49" charset="0"/>
              </a:rPr>
              <a:t>bases</a:t>
            </a:r>
            <a:r>
              <a:rPr lang="de-DE" dirty="0" smtClean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0" indent="0">
              <a:buNone/>
            </a:pPr>
            <a:r>
              <a:rPr lang="de-DE" dirty="0" err="1">
                <a:latin typeface="Courier New" pitchFamily="49" charset="0"/>
                <a:cs typeface="Courier New" pitchFamily="49" charset="0"/>
              </a:rPr>
              <a:t>p</a:t>
            </a:r>
            <a:r>
              <a:rPr lang="de-DE" dirty="0" err="1" smtClean="0">
                <a:latin typeface="Courier New" pitchFamily="49" charset="0"/>
                <a:cs typeface="Courier New" pitchFamily="49" charset="0"/>
              </a:rPr>
              <a:t>rint</a:t>
            </a:r>
            <a:r>
              <a:rPr lang="de-DE" dirty="0" smtClean="0">
                <a:latin typeface="Courier New" pitchFamily="49" charset="0"/>
                <a:cs typeface="Courier New" pitchFamily="49" charset="0"/>
              </a:rPr>
              <a:t> $a;</a:t>
            </a:r>
          </a:p>
          <a:p>
            <a:pPr marL="0" indent="0">
              <a:buNone/>
            </a:pPr>
            <a:r>
              <a:rPr lang="de-DE" dirty="0" smtClean="0">
                <a:latin typeface="Courier New" pitchFamily="49" charset="0"/>
                <a:cs typeface="Courier New" pitchFamily="49" charset="0"/>
              </a:rPr>
              <a:t>Exit;</a:t>
            </a:r>
          </a:p>
          <a:p>
            <a:pPr marL="0" indent="0">
              <a:buNone/>
            </a:pPr>
            <a:r>
              <a:rPr lang="de-DE" dirty="0" smtClean="0">
                <a:latin typeface="Courier New" pitchFamily="49" charset="0"/>
                <a:cs typeface="Courier New" pitchFamily="49" charset="0"/>
              </a:rPr>
              <a:t># Output: </a:t>
            </a:r>
            <a:r>
              <a:rPr lang="de-DE" b="1" dirty="0" smtClean="0">
                <a:latin typeface="Courier New" pitchFamily="49" charset="0"/>
                <a:cs typeface="Courier New" pitchFamily="49" charset="0"/>
              </a:rPr>
              <a:t>A</a:t>
            </a:r>
            <a:r>
              <a:rPr lang="de-DE" dirty="0" smtClean="0">
                <a:latin typeface="Courier New" pitchFamily="49" charset="0"/>
                <a:cs typeface="Courier New" pitchFamily="49" charset="0"/>
              </a:rPr>
              <a:t> </a:t>
            </a:r>
            <a:endParaRPr lang="de-DE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D5AC9-1BAF-4A79-8EA1-5551C5D4374D}" type="datetime1">
              <a:rPr lang="de-DE" smtClean="0"/>
              <a:t>12.01.2012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Perl Introduction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52E20-831E-4768-83D5-6A4D24A10732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21548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Exercises</a:t>
            </a:r>
            <a:endParaRPr lang="de-D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4.5, 4.6, 4-.7/ </a:t>
            </a:r>
            <a:r>
              <a:rPr lang="de-DE" dirty="0" err="1" smtClean="0"/>
              <a:t>page</a:t>
            </a:r>
            <a:r>
              <a:rPr lang="de-DE" dirty="0" smtClean="0"/>
              <a:t> 55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D5AC9-1BAF-4A79-8EA1-5551C5D4374D}" type="datetime1">
              <a:rPr lang="de-DE" smtClean="0"/>
              <a:t>12.01.2012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Perl Introduction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52E20-831E-4768-83D5-6A4D24A10732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58260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Downloading and running Perl</a:t>
            </a:r>
            <a:endParaRPr lang="de-D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75656" y="1916832"/>
            <a:ext cx="6637352" cy="3950253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Download from</a:t>
            </a:r>
            <a:r>
              <a:rPr lang="en-US" dirty="0" smtClean="0"/>
              <a:t>: </a:t>
            </a:r>
            <a:r>
              <a:rPr lang="en-US" dirty="0" smtClean="0">
                <a:hlinkClick r:id="rId2"/>
              </a:rPr>
              <a:t>www.perl.com</a:t>
            </a:r>
            <a:r>
              <a:rPr lang="en-US" dirty="0" smtClean="0"/>
              <a:t> (active state </a:t>
            </a:r>
            <a:r>
              <a:rPr lang="en-US" dirty="0" err="1" smtClean="0"/>
              <a:t>perl</a:t>
            </a:r>
            <a:r>
              <a:rPr lang="en-US" dirty="0" smtClean="0"/>
              <a:t>)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b="1" dirty="0" smtClean="0"/>
              <a:t>Windows</a:t>
            </a:r>
            <a:r>
              <a:rPr lang="en-US" dirty="0" smtClean="0"/>
              <a:t>: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Save files with the .</a:t>
            </a:r>
            <a:r>
              <a:rPr lang="en-US" dirty="0" err="1" smtClean="0"/>
              <a:t>pl</a:t>
            </a:r>
            <a:r>
              <a:rPr lang="en-US" dirty="0" smtClean="0"/>
              <a:t> file type and run them using the console: </a:t>
            </a:r>
          </a:p>
          <a:p>
            <a:pPr marL="0" indent="0">
              <a:buNone/>
            </a:pP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perl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 test.pl &gt;result.txt</a:t>
            </a:r>
            <a:endParaRPr lang="en-US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endParaRPr lang="en-US" dirty="0" smtClean="0"/>
          </a:p>
          <a:p>
            <a:r>
              <a:rPr lang="en-US" b="1" dirty="0" smtClean="0"/>
              <a:t>Linux</a:t>
            </a:r>
            <a:r>
              <a:rPr lang="en-US" dirty="0" smtClean="0"/>
              <a:t>: </a:t>
            </a:r>
          </a:p>
          <a:p>
            <a:pPr marL="0" indent="0">
              <a:buNone/>
            </a:pPr>
            <a:endParaRPr lang="en-US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perl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 /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usr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/local/bin/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this_program</a:t>
            </a:r>
            <a:endParaRPr lang="en-US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dirty="0" smtClean="0"/>
              <a:t>(</a:t>
            </a:r>
            <a:r>
              <a:rPr lang="en-US" dirty="0" smtClean="0"/>
              <a:t>Always write #!/</a:t>
            </a:r>
            <a:r>
              <a:rPr lang="en-US" dirty="0" err="1" smtClean="0"/>
              <a:t>usr</a:t>
            </a:r>
            <a:r>
              <a:rPr lang="en-US" dirty="0" smtClean="0"/>
              <a:t>/bin/</a:t>
            </a:r>
            <a:r>
              <a:rPr lang="en-US" dirty="0" err="1" smtClean="0"/>
              <a:t>perl</a:t>
            </a:r>
            <a:r>
              <a:rPr lang="en-US" dirty="0" smtClean="0"/>
              <a:t> in the beginning of the program)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912DF-764A-4633-8D88-041177289DCA}" type="datetime1">
              <a:rPr lang="de-DE" smtClean="0"/>
              <a:t>11.01.2012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Perl Introduction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52E20-831E-4768-83D5-6A4D24A10732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2224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Perl data types</a:t>
            </a:r>
            <a:endParaRPr lang="de-D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75656" y="1844824"/>
            <a:ext cx="6552728" cy="4248472"/>
          </a:xfrm>
        </p:spPr>
        <p:txBody>
          <a:bodyPr>
            <a:noAutofit/>
          </a:bodyPr>
          <a:lstStyle/>
          <a:p>
            <a:r>
              <a:rPr lang="en-US" sz="1800" b="1" dirty="0" smtClean="0"/>
              <a:t>String</a:t>
            </a:r>
            <a:r>
              <a:rPr lang="en-US" sz="1800" dirty="0" smtClean="0"/>
              <a:t>: </a:t>
            </a:r>
            <a:r>
              <a:rPr lang="en-US" sz="1800" dirty="0" smtClean="0"/>
              <a:t>$string</a:t>
            </a:r>
            <a:endParaRPr lang="en-US" sz="1800" dirty="0" smtClean="0"/>
          </a:p>
          <a:p>
            <a:pPr marL="0" indent="0">
              <a:buNone/>
            </a:pPr>
            <a:r>
              <a:rPr lang="en-US" sz="1800" dirty="0" smtClean="0"/>
              <a:t>data type</a:t>
            </a:r>
            <a:r>
              <a:rPr lang="en-US" sz="1800" dirty="0"/>
              <a:t> storing a sequence of data </a:t>
            </a:r>
            <a:r>
              <a:rPr lang="en-US" sz="1800" dirty="0" smtClean="0"/>
              <a:t>values</a:t>
            </a:r>
            <a:r>
              <a:rPr lang="en-US" sz="1800" dirty="0"/>
              <a:t> </a:t>
            </a:r>
            <a:r>
              <a:rPr lang="en-US" sz="1800" dirty="0" smtClean="0"/>
              <a:t>(bytes) </a:t>
            </a:r>
            <a:r>
              <a:rPr lang="en-US" sz="1800" dirty="0"/>
              <a:t>in which elements usually stand for characters according to a character </a:t>
            </a:r>
            <a:r>
              <a:rPr lang="en-US" sz="1800" dirty="0" smtClean="0"/>
              <a:t>encoding; a string is a scalar value</a:t>
            </a:r>
            <a:endParaRPr lang="en-US" sz="1800" dirty="0" smtClean="0"/>
          </a:p>
          <a:p>
            <a:r>
              <a:rPr lang="en-US" sz="1800" b="1" dirty="0" smtClean="0"/>
              <a:t>Array</a:t>
            </a:r>
            <a:r>
              <a:rPr lang="en-US" sz="1800" dirty="0" smtClean="0"/>
              <a:t>: </a:t>
            </a:r>
            <a:r>
              <a:rPr lang="en-US" sz="1800" dirty="0"/>
              <a:t> </a:t>
            </a:r>
            <a:r>
              <a:rPr lang="en-US" sz="1800" dirty="0" smtClean="0"/>
              <a:t>@array</a:t>
            </a:r>
            <a:endParaRPr lang="en-US" sz="1800" dirty="0" smtClean="0"/>
          </a:p>
          <a:p>
            <a:pPr marL="0" indent="0">
              <a:buNone/>
            </a:pPr>
            <a:r>
              <a:rPr lang="en-US" sz="1800" dirty="0" smtClean="0"/>
              <a:t>a collection of</a:t>
            </a:r>
            <a:r>
              <a:rPr lang="en-US" sz="1800" dirty="0"/>
              <a:t> </a:t>
            </a:r>
            <a:r>
              <a:rPr lang="en-US" sz="1800" i="1" dirty="0"/>
              <a:t>elements</a:t>
            </a:r>
            <a:r>
              <a:rPr lang="en-US" sz="1800" dirty="0"/>
              <a:t> (values or variables), </a:t>
            </a:r>
            <a:r>
              <a:rPr lang="en-US" sz="1800" dirty="0" smtClean="0"/>
              <a:t>each </a:t>
            </a:r>
            <a:r>
              <a:rPr lang="en-US" sz="1800" dirty="0"/>
              <a:t>selected by one or more indices (identifying keys) that can be computed at run </a:t>
            </a:r>
            <a:r>
              <a:rPr lang="en-US" sz="1800" dirty="0" smtClean="0"/>
              <a:t>time by </a:t>
            </a:r>
            <a:r>
              <a:rPr lang="en-US" sz="1800" dirty="0"/>
              <a:t>the </a:t>
            </a:r>
            <a:r>
              <a:rPr lang="en-US" sz="1800" dirty="0" smtClean="0"/>
              <a:t>program; a variable that scores multiple scalar values</a:t>
            </a:r>
            <a:endParaRPr lang="en-US" sz="1800" dirty="0" smtClean="0"/>
          </a:p>
          <a:p>
            <a:r>
              <a:rPr lang="en-US" sz="1800" b="1" dirty="0" smtClean="0"/>
              <a:t>Hash</a:t>
            </a:r>
            <a:r>
              <a:rPr lang="en-US" sz="1800" dirty="0" smtClean="0"/>
              <a:t>: %hash</a:t>
            </a:r>
          </a:p>
          <a:p>
            <a:pPr marL="0" indent="0">
              <a:buNone/>
            </a:pPr>
            <a:r>
              <a:rPr lang="en-US" sz="1800" dirty="0" smtClean="0"/>
              <a:t>complex </a:t>
            </a:r>
            <a:r>
              <a:rPr lang="en-US" sz="1800" dirty="0"/>
              <a:t>list data, like arrays except they link a key to a value. To define a hash, we use the percent (%) symbol before the name.</a:t>
            </a:r>
            <a:endParaRPr lang="en-US" sz="1800" dirty="0" smtClean="0"/>
          </a:p>
          <a:p>
            <a:pPr marL="0" indent="0">
              <a:buNone/>
            </a:pPr>
            <a:endParaRPr lang="en-US" sz="1800" dirty="0" smtClean="0"/>
          </a:p>
          <a:p>
            <a:pPr marL="0" indent="0">
              <a:buNone/>
            </a:pPr>
            <a:endParaRPr lang="de-DE" sz="18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FA26A-4D09-4CD0-9FCF-24233049E366}" type="datetime1">
              <a:rPr lang="de-DE" smtClean="0"/>
              <a:t>11.01.2012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Perl Introduction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52E20-831E-4768-83D5-6A4D24A10732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83432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of a program</a:t>
            </a:r>
            <a:endParaRPr lang="de-D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63040" y="2119257"/>
            <a:ext cx="6565344" cy="3603812"/>
          </a:xfrm>
        </p:spPr>
        <p:txBody>
          <a:bodyPr>
            <a:normAutofit fontScale="92500" lnSpcReduction="20000"/>
          </a:bodyPr>
          <a:lstStyle/>
          <a:p>
            <a:endParaRPr lang="de-DE" dirty="0" smtClean="0"/>
          </a:p>
          <a:p>
            <a:pPr marL="0" indent="0">
              <a:buNone/>
            </a:pPr>
            <a:r>
              <a:rPr lang="de-DE" dirty="0" smtClean="0">
                <a:latin typeface="Courier New" pitchFamily="49" charset="0"/>
                <a:cs typeface="Courier New" pitchFamily="49" charset="0"/>
              </a:rPr>
              <a:t>#!/</a:t>
            </a:r>
            <a:r>
              <a:rPr lang="de-DE" dirty="0" err="1" smtClean="0">
                <a:latin typeface="Courier New" pitchFamily="49" charset="0"/>
                <a:cs typeface="Courier New" pitchFamily="49" charset="0"/>
              </a:rPr>
              <a:t>usr</a:t>
            </a:r>
            <a:r>
              <a:rPr lang="de-DE" dirty="0" smtClean="0">
                <a:latin typeface="Courier New" pitchFamily="49" charset="0"/>
                <a:cs typeface="Courier New" pitchFamily="49" charset="0"/>
              </a:rPr>
              <a:t>/bin/perl –w =&gt; </a:t>
            </a:r>
            <a:r>
              <a:rPr lang="de-DE" sz="1800" dirty="0" err="1" smtClean="0">
                <a:latin typeface="Times New Roman" pitchFamily="18" charset="0"/>
                <a:cs typeface="Times New Roman" pitchFamily="18" charset="0"/>
              </a:rPr>
              <a:t>command</a:t>
            </a:r>
            <a:r>
              <a:rPr lang="de-DE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800" dirty="0" err="1" smtClean="0">
                <a:latin typeface="Times New Roman" pitchFamily="18" charset="0"/>
                <a:cs typeface="Times New Roman" pitchFamily="18" charset="0"/>
              </a:rPr>
              <a:t>interpretation</a:t>
            </a:r>
            <a:endParaRPr lang="de-DE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de-DE" sz="1800" dirty="0">
                <a:latin typeface="Times New Roman" pitchFamily="18" charset="0"/>
                <a:cs typeface="Times New Roman" pitchFamily="18" charset="0"/>
              </a:rPr>
              <a:t>-w: </a:t>
            </a:r>
            <a:r>
              <a:rPr lang="de-DE" sz="1800" dirty="0" err="1">
                <a:latin typeface="Times New Roman" pitchFamily="18" charset="0"/>
                <a:cs typeface="Times New Roman" pitchFamily="18" charset="0"/>
              </a:rPr>
              <a:t>use</a:t>
            </a:r>
            <a:r>
              <a:rPr lang="de-DE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800" dirty="0" err="1">
                <a:latin typeface="Times New Roman" pitchFamily="18" charset="0"/>
                <a:cs typeface="Times New Roman" pitchFamily="18" charset="0"/>
              </a:rPr>
              <a:t>warnings</a:t>
            </a:r>
            <a:endParaRPr lang="de-DE" sz="18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de-DE" sz="1800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de-DE" dirty="0" smtClean="0">
                <a:latin typeface="Courier New" pitchFamily="49" charset="0"/>
                <a:cs typeface="Courier New" pitchFamily="49" charset="0"/>
              </a:rPr>
              <a:t>#</a:t>
            </a:r>
            <a:r>
              <a:rPr lang="de-DE" dirty="0" err="1" smtClean="0">
                <a:latin typeface="Courier New" pitchFamily="49" charset="0"/>
                <a:cs typeface="Courier New" pitchFamily="49" charset="0"/>
              </a:rPr>
              <a:t>storing</a:t>
            </a:r>
            <a:r>
              <a:rPr lang="de-DE" dirty="0" smtClean="0">
                <a:latin typeface="Courier New" pitchFamily="49" charset="0"/>
                <a:cs typeface="Courier New" pitchFamily="49" charset="0"/>
              </a:rPr>
              <a:t> DNA in a variable </a:t>
            </a:r>
            <a:r>
              <a:rPr lang="de-DE" dirty="0" err="1" smtClean="0">
                <a:latin typeface="Courier New" pitchFamily="49" charset="0"/>
                <a:cs typeface="Courier New" pitchFamily="49" charset="0"/>
              </a:rPr>
              <a:t>and</a:t>
            </a:r>
            <a:r>
              <a:rPr lang="de-DE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de-DE" dirty="0" err="1" smtClean="0">
                <a:latin typeface="Courier New" pitchFamily="49" charset="0"/>
                <a:cs typeface="Courier New" pitchFamily="49" charset="0"/>
              </a:rPr>
              <a:t>printing</a:t>
            </a:r>
            <a:r>
              <a:rPr lang="de-DE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de-DE" dirty="0" err="1" smtClean="0">
                <a:latin typeface="Courier New" pitchFamily="49" charset="0"/>
                <a:cs typeface="Courier New" pitchFamily="49" charset="0"/>
              </a:rPr>
              <a:t>it</a:t>
            </a:r>
            <a:r>
              <a:rPr lang="de-DE" dirty="0" smtClean="0">
                <a:latin typeface="Courier New" pitchFamily="49" charset="0"/>
                <a:cs typeface="Courier New" pitchFamily="49" charset="0"/>
              </a:rPr>
              <a:t> out</a:t>
            </a:r>
          </a:p>
          <a:p>
            <a:pPr marL="0" indent="0">
              <a:buNone/>
            </a:pPr>
            <a:r>
              <a:rPr lang="de-DE" dirty="0" smtClean="0">
                <a:latin typeface="Courier New" pitchFamily="49" charset="0"/>
                <a:cs typeface="Courier New" pitchFamily="49" charset="0"/>
              </a:rPr>
              <a:t>$DNA = 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‘ACGGACTTCA</a:t>
            </a:r>
            <a:r>
              <a:rPr lang="de-DE" dirty="0" smtClean="0">
                <a:latin typeface="Courier New" pitchFamily="49" charset="0"/>
                <a:cs typeface="Courier New" pitchFamily="49" charset="0"/>
              </a:rPr>
              <a:t>‘; =&gt; </a:t>
            </a:r>
            <a:r>
              <a:rPr lang="de-DE" sz="1800" dirty="0" err="1">
                <a:latin typeface="Times New Roman" pitchFamily="18" charset="0"/>
                <a:cs typeface="Times New Roman" pitchFamily="18" charset="0"/>
              </a:rPr>
              <a:t>assignment</a:t>
            </a:r>
            <a:r>
              <a:rPr lang="de-DE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800" dirty="0" err="1" smtClean="0">
                <a:latin typeface="Times New Roman" pitchFamily="18" charset="0"/>
                <a:cs typeface="Times New Roman" pitchFamily="18" charset="0"/>
              </a:rPr>
              <a:t>statement</a:t>
            </a:r>
            <a:endParaRPr lang="de-DE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de-DE" sz="1800" dirty="0" smtClean="0">
                <a:latin typeface="Times New Roman" pitchFamily="18" charset="0"/>
                <a:cs typeface="Times New Roman" pitchFamily="18" charset="0"/>
              </a:rPr>
              <a:t>=: </a:t>
            </a:r>
            <a:r>
              <a:rPr lang="de-DE" sz="1800" dirty="0" err="1" smtClean="0">
                <a:latin typeface="Times New Roman" pitchFamily="18" charset="0"/>
                <a:cs typeface="Times New Roman" pitchFamily="18" charset="0"/>
              </a:rPr>
              <a:t>assignment</a:t>
            </a:r>
            <a:r>
              <a:rPr lang="de-DE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800" dirty="0" err="1" smtClean="0">
                <a:latin typeface="Times New Roman" pitchFamily="18" charset="0"/>
                <a:cs typeface="Times New Roman" pitchFamily="18" charset="0"/>
              </a:rPr>
              <a:t>operator</a:t>
            </a:r>
            <a:endParaRPr lang="de-DE" sz="18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de-DE" sz="18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de-DE" dirty="0" err="1">
                <a:latin typeface="Courier New" pitchFamily="49" charset="0"/>
                <a:cs typeface="Courier New" pitchFamily="49" charset="0"/>
              </a:rPr>
              <a:t>p</a:t>
            </a:r>
            <a:r>
              <a:rPr lang="de-DE" dirty="0" err="1" smtClean="0">
                <a:latin typeface="Courier New" pitchFamily="49" charset="0"/>
                <a:cs typeface="Courier New" pitchFamily="49" charset="0"/>
              </a:rPr>
              <a:t>rint</a:t>
            </a:r>
            <a:r>
              <a:rPr lang="de-DE" dirty="0" smtClean="0">
                <a:latin typeface="Courier New" pitchFamily="49" charset="0"/>
                <a:cs typeface="Courier New" pitchFamily="49" charset="0"/>
              </a:rPr>
              <a:t> $DNA;</a:t>
            </a:r>
          </a:p>
          <a:p>
            <a:pPr marL="0" indent="0">
              <a:buNone/>
            </a:pPr>
            <a:r>
              <a:rPr lang="de-DE" dirty="0" err="1">
                <a:latin typeface="Courier New" pitchFamily="49" charset="0"/>
                <a:cs typeface="Courier New" pitchFamily="49" charset="0"/>
              </a:rPr>
              <a:t>e</a:t>
            </a:r>
            <a:r>
              <a:rPr lang="de-DE" dirty="0" err="1" smtClean="0">
                <a:latin typeface="Courier New" pitchFamily="49" charset="0"/>
                <a:cs typeface="Courier New" pitchFamily="49" charset="0"/>
              </a:rPr>
              <a:t>xit</a:t>
            </a:r>
            <a:r>
              <a:rPr lang="de-DE" dirty="0" smtClean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D5AC9-1BAF-4A79-8EA1-5551C5D4374D}" type="datetime1">
              <a:rPr lang="de-DE" smtClean="0"/>
              <a:t>12.01.2012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Perl Introduction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52E20-831E-4768-83D5-6A4D24A10732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15822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Desi\Desktop\filehandle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844824"/>
            <a:ext cx="3083834" cy="1301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Reading </a:t>
            </a:r>
            <a:r>
              <a:rPr lang="de-DE" dirty="0" err="1" smtClean="0"/>
              <a:t>protein</a:t>
            </a:r>
            <a:r>
              <a:rPr lang="de-DE" dirty="0" smtClean="0"/>
              <a:t> </a:t>
            </a:r>
            <a:r>
              <a:rPr lang="de-DE" dirty="0" err="1" smtClean="0"/>
              <a:t>files</a:t>
            </a:r>
            <a:endParaRPr lang="de-D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de-DE" dirty="0" err="1" smtClean="0"/>
              <a:t>What</a:t>
            </a:r>
            <a:r>
              <a:rPr lang="de-DE" dirty="0" smtClean="0"/>
              <a:t> </a:t>
            </a:r>
            <a:r>
              <a:rPr lang="de-DE" dirty="0" err="1" smtClean="0"/>
              <a:t>is</a:t>
            </a:r>
            <a:r>
              <a:rPr lang="de-DE" dirty="0" smtClean="0"/>
              <a:t> a filehandle?</a:t>
            </a:r>
          </a:p>
          <a:p>
            <a:pPr marL="0" indent="0">
              <a:buNone/>
            </a:pPr>
            <a:endParaRPr lang="de-DE" dirty="0" smtClean="0"/>
          </a:p>
          <a:p>
            <a:pPr marL="0" indent="0">
              <a:buNone/>
            </a:pPr>
            <a:r>
              <a:rPr lang="de-DE" sz="2000" dirty="0" smtClean="0">
                <a:latin typeface="Courier New" pitchFamily="49" charset="0"/>
                <a:cs typeface="Courier New" pitchFamily="49" charset="0"/>
              </a:rPr>
              <a:t>#</a:t>
            </a:r>
            <a:r>
              <a:rPr lang="de-DE" sz="2000" dirty="0" err="1" smtClean="0">
                <a:latin typeface="Courier New" pitchFamily="49" charset="0"/>
                <a:cs typeface="Courier New" pitchFamily="49" charset="0"/>
              </a:rPr>
              <a:t>store</a:t>
            </a:r>
            <a:r>
              <a:rPr lang="de-DE" sz="20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de-DE" sz="2000" dirty="0" err="1" smtClean="0">
                <a:latin typeface="Courier New" pitchFamily="49" charset="0"/>
                <a:cs typeface="Courier New" pitchFamily="49" charset="0"/>
              </a:rPr>
              <a:t>into</a:t>
            </a:r>
            <a:r>
              <a:rPr lang="de-DE" sz="2000" dirty="0" smtClean="0">
                <a:latin typeface="Courier New" pitchFamily="49" charset="0"/>
                <a:cs typeface="Courier New" pitchFamily="49" charset="0"/>
              </a:rPr>
              <a:t> a </a:t>
            </a:r>
            <a:r>
              <a:rPr lang="de-DE" sz="2000" dirty="0" err="1" smtClean="0">
                <a:latin typeface="Courier New" pitchFamily="49" charset="0"/>
                <a:cs typeface="Courier New" pitchFamily="49" charset="0"/>
              </a:rPr>
              <a:t>file</a:t>
            </a:r>
            <a:endParaRPr lang="de-DE" sz="2000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de-DE" sz="2000" dirty="0" smtClean="0">
                <a:latin typeface="Courier New" pitchFamily="49" charset="0"/>
                <a:cs typeface="Courier New" pitchFamily="49" charset="0"/>
              </a:rPr>
              <a:t>$</a:t>
            </a:r>
            <a:r>
              <a:rPr lang="de-DE" sz="2000" dirty="0" err="1" smtClean="0">
                <a:latin typeface="Courier New" pitchFamily="49" charset="0"/>
                <a:cs typeface="Courier New" pitchFamily="49" charset="0"/>
              </a:rPr>
              <a:t>proteinfilename</a:t>
            </a:r>
            <a:r>
              <a:rPr lang="de-DE" sz="2000" dirty="0" smtClean="0"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‘NM_0212fragment.pep’</a:t>
            </a:r>
            <a:r>
              <a:rPr lang="de-DE" sz="2000" dirty="0" smtClean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0" indent="0">
              <a:buNone/>
            </a:pPr>
            <a:endParaRPr lang="de-DE" sz="2000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de-DE" sz="2000" dirty="0" smtClean="0">
                <a:latin typeface="Courier New" pitchFamily="49" charset="0"/>
                <a:cs typeface="Courier New" pitchFamily="49" charset="0"/>
              </a:rPr>
              <a:t>#</a:t>
            </a:r>
            <a:r>
              <a:rPr lang="de-DE" sz="2000" dirty="0" err="1" smtClean="0">
                <a:latin typeface="Courier New" pitchFamily="49" charset="0"/>
                <a:cs typeface="Courier New" pitchFamily="49" charset="0"/>
              </a:rPr>
              <a:t>associate</a:t>
            </a:r>
            <a:r>
              <a:rPr lang="de-DE" sz="2000" dirty="0" smtClean="0">
                <a:latin typeface="Courier New" pitchFamily="49" charset="0"/>
                <a:cs typeface="Courier New" pitchFamily="49" charset="0"/>
              </a:rPr>
              <a:t> a filehandle </a:t>
            </a:r>
            <a:r>
              <a:rPr lang="de-DE" sz="2000" dirty="0" err="1" smtClean="0">
                <a:latin typeface="Courier New" pitchFamily="49" charset="0"/>
                <a:cs typeface="Courier New" pitchFamily="49" charset="0"/>
              </a:rPr>
              <a:t>to</a:t>
            </a:r>
            <a:r>
              <a:rPr lang="de-DE" sz="20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de-DE" sz="2000" dirty="0" err="1" smtClean="0">
                <a:latin typeface="Courier New" pitchFamily="49" charset="0"/>
                <a:cs typeface="Courier New" pitchFamily="49" charset="0"/>
              </a:rPr>
              <a:t>the</a:t>
            </a:r>
            <a:r>
              <a:rPr lang="de-DE" sz="20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de-DE" sz="2000" dirty="0" err="1" smtClean="0">
                <a:latin typeface="Courier New" pitchFamily="49" charset="0"/>
                <a:cs typeface="Courier New" pitchFamily="49" charset="0"/>
              </a:rPr>
              <a:t>file</a:t>
            </a:r>
            <a:endParaRPr lang="de-DE" sz="2000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de-DE" sz="2000" dirty="0" smtClean="0">
                <a:latin typeface="Courier New" pitchFamily="49" charset="0"/>
                <a:cs typeface="Courier New" pitchFamily="49" charset="0"/>
              </a:rPr>
              <a:t>open(PROTEINFILE, $</a:t>
            </a:r>
            <a:r>
              <a:rPr lang="de-DE" sz="2000" dirty="0" err="1" smtClean="0">
                <a:latin typeface="Courier New" pitchFamily="49" charset="0"/>
                <a:cs typeface="Courier New" pitchFamily="49" charset="0"/>
              </a:rPr>
              <a:t>proteinfilename</a:t>
            </a:r>
            <a:r>
              <a:rPr lang="de-DE" sz="2000" dirty="0" smtClean="0">
                <a:latin typeface="Courier New" pitchFamily="49" charset="0"/>
                <a:cs typeface="Courier New" pitchFamily="49" charset="0"/>
              </a:rPr>
              <a:t>);</a:t>
            </a:r>
          </a:p>
          <a:p>
            <a:pPr marL="0" indent="0">
              <a:buNone/>
            </a:pPr>
            <a:endParaRPr lang="de-DE" sz="2000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de-DE" sz="2000" dirty="0" smtClean="0">
                <a:latin typeface="Courier New" pitchFamily="49" charset="0"/>
                <a:cs typeface="Courier New" pitchFamily="49" charset="0"/>
              </a:rPr>
              <a:t>#</a:t>
            </a:r>
            <a:r>
              <a:rPr lang="de-DE" sz="2000" dirty="0" err="1" smtClean="0">
                <a:latin typeface="Courier New" pitchFamily="49" charset="0"/>
                <a:cs typeface="Courier New" pitchFamily="49" charset="0"/>
              </a:rPr>
              <a:t>read</a:t>
            </a:r>
            <a:r>
              <a:rPr lang="de-DE" sz="20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de-DE" sz="2000" dirty="0" err="1" smtClean="0">
                <a:latin typeface="Courier New" pitchFamily="49" charset="0"/>
                <a:cs typeface="Courier New" pitchFamily="49" charset="0"/>
              </a:rPr>
              <a:t>input</a:t>
            </a:r>
            <a:r>
              <a:rPr lang="de-DE" sz="20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de-DE" sz="2000" dirty="0" err="1" smtClean="0">
                <a:latin typeface="Courier New" pitchFamily="49" charset="0"/>
                <a:cs typeface="Courier New" pitchFamily="49" charset="0"/>
              </a:rPr>
              <a:t>from</a:t>
            </a:r>
            <a:r>
              <a:rPr lang="de-DE" sz="20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de-DE" sz="2000" dirty="0" err="1" smtClean="0">
                <a:latin typeface="Courier New" pitchFamily="49" charset="0"/>
                <a:cs typeface="Courier New" pitchFamily="49" charset="0"/>
              </a:rPr>
              <a:t>the</a:t>
            </a:r>
            <a:r>
              <a:rPr lang="de-DE" sz="2000" dirty="0" smtClean="0">
                <a:latin typeface="Courier New" pitchFamily="49" charset="0"/>
                <a:cs typeface="Courier New" pitchFamily="49" charset="0"/>
              </a:rPr>
              <a:t> filehandle </a:t>
            </a:r>
            <a:r>
              <a:rPr lang="de-DE" sz="2000" dirty="0" err="1" smtClean="0">
                <a:latin typeface="Courier New" pitchFamily="49" charset="0"/>
                <a:cs typeface="Courier New" pitchFamily="49" charset="0"/>
              </a:rPr>
              <a:t>using</a:t>
            </a:r>
            <a:r>
              <a:rPr lang="de-DE" sz="2000" dirty="0" smtClean="0">
                <a:latin typeface="Courier New" pitchFamily="49" charset="0"/>
                <a:cs typeface="Courier New" pitchFamily="49" charset="0"/>
              </a:rPr>
              <a:t> &lt;&gt;;</a:t>
            </a:r>
          </a:p>
          <a:p>
            <a:pPr marL="0" indent="0">
              <a:buNone/>
            </a:pPr>
            <a:r>
              <a:rPr lang="de-DE" sz="2000" dirty="0" smtClean="0">
                <a:latin typeface="Courier New" pitchFamily="49" charset="0"/>
                <a:cs typeface="Courier New" pitchFamily="49" charset="0"/>
              </a:rPr>
              <a:t>$</a:t>
            </a:r>
            <a:r>
              <a:rPr lang="de-DE" sz="2000" dirty="0" err="1" smtClean="0">
                <a:latin typeface="Courier New" pitchFamily="49" charset="0"/>
                <a:cs typeface="Courier New" pitchFamily="49" charset="0"/>
              </a:rPr>
              <a:t>protein</a:t>
            </a:r>
            <a:r>
              <a:rPr lang="de-DE" sz="2000" dirty="0" smtClean="0">
                <a:latin typeface="Courier New" pitchFamily="49" charset="0"/>
                <a:cs typeface="Courier New" pitchFamily="49" charset="0"/>
              </a:rPr>
              <a:t>=&lt;PROTEINFILE&gt;; </a:t>
            </a:r>
            <a:endParaRPr lang="de-DE" sz="20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7DBD3-E905-4088-8D30-5CDF98D38D68}" type="datetime1">
              <a:rPr lang="de-DE" smtClean="0"/>
              <a:t>11.01.2012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Perl Introduction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52E20-831E-4768-83D5-6A4D24A10732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76523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5616" y="2492896"/>
            <a:ext cx="6965245" cy="120248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What can we do with strings?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D5AC9-1BAF-4A79-8EA1-5551C5D4374D}" type="datetime1">
              <a:rPr lang="de-DE" smtClean="0"/>
              <a:t>11.01.2012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Perl Introduction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52E20-831E-4768-83D5-6A4D24A10732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364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Concatination</a:t>
            </a:r>
            <a:r>
              <a:rPr lang="en-US" dirty="0" smtClean="0"/>
              <a:t> and Substitution</a:t>
            </a:r>
            <a:endParaRPr lang="de-D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 err="1" smtClean="0"/>
              <a:t>Concatination</a:t>
            </a:r>
            <a:endParaRPr lang="en-US" dirty="0"/>
          </a:p>
          <a:p>
            <a:pPr lvl="1"/>
            <a:r>
              <a:rPr lang="en-US" dirty="0" smtClean="0"/>
              <a:t>String interpolation:</a:t>
            </a:r>
          </a:p>
          <a:p>
            <a:pPr marL="0" indent="0">
              <a:buNone/>
            </a:pPr>
            <a:r>
              <a:rPr lang="en-US" dirty="0" smtClean="0"/>
              <a:t>	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$DNA3</a:t>
            </a:r>
            <a:r>
              <a:rPr lang="de-DE" dirty="0" smtClean="0">
                <a:latin typeface="Courier New" pitchFamily="49" charset="0"/>
                <a:cs typeface="Courier New" pitchFamily="49" charset="0"/>
              </a:rPr>
              <a:t>=„$DNA1$DNA2“;</a:t>
            </a:r>
          </a:p>
          <a:p>
            <a:pPr lvl="1"/>
            <a:r>
              <a:rPr lang="en-US" dirty="0" smtClean="0"/>
              <a:t>Dot operator:</a:t>
            </a:r>
          </a:p>
          <a:p>
            <a:pPr marL="0" indent="0">
              <a:buNone/>
            </a:pPr>
            <a:r>
              <a:rPr lang="en-US" dirty="0" smtClean="0"/>
              <a:t>	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$DNA3 = $DNA1.DNA$2;</a:t>
            </a:r>
          </a:p>
          <a:p>
            <a:pPr marL="0" indent="0">
              <a:buNone/>
            </a:pPr>
            <a:endParaRPr lang="en-US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en-US" dirty="0" smtClean="0"/>
              <a:t>Substitution</a:t>
            </a:r>
          </a:p>
          <a:p>
            <a:pPr marL="0" indent="0"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$RNA =~ s/T/U/g; # substitution</a:t>
            </a:r>
          </a:p>
          <a:p>
            <a:pPr marL="0" indent="0"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$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revcom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 =~ 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tr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/ACGT/TGCA/; # the reverse complement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sz="1900" i="1" dirty="0" smtClean="0"/>
              <a:t>g: pattern modifier, “</a:t>
            </a:r>
            <a:r>
              <a:rPr lang="en-US" sz="1900" i="1" dirty="0" err="1" smtClean="0"/>
              <a:t>globar</a:t>
            </a:r>
            <a:r>
              <a:rPr lang="en-US" sz="1900" i="1" dirty="0" smtClean="0"/>
              <a:t> throughout the string”</a:t>
            </a:r>
          </a:p>
          <a:p>
            <a:pPr marL="0" indent="0">
              <a:buNone/>
            </a:pPr>
            <a:r>
              <a:rPr lang="en-US" sz="2000" i="1" dirty="0" smtClean="0"/>
              <a:t>=~ : binding operator</a:t>
            </a:r>
          </a:p>
          <a:p>
            <a:pPr marL="0" indent="0">
              <a:buNone/>
            </a:pPr>
            <a:r>
              <a:rPr lang="en-US" sz="2000" i="1" dirty="0" smtClean="0"/>
              <a:t>s: substitute operator</a:t>
            </a:r>
          </a:p>
          <a:p>
            <a:pPr marL="0" indent="0">
              <a:buNone/>
            </a:pPr>
            <a:r>
              <a:rPr lang="en-US" sz="2000" i="1" dirty="0" err="1" smtClean="0"/>
              <a:t>tr</a:t>
            </a:r>
            <a:r>
              <a:rPr lang="en-US" sz="2000" i="1" dirty="0" smtClean="0"/>
              <a:t>: transliterate/translation operator</a:t>
            </a:r>
          </a:p>
          <a:p>
            <a:pPr marL="0" indent="0">
              <a:buNone/>
            </a:pPr>
            <a:endParaRPr lang="de-DE" sz="1900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29ED6-1E1B-4B4D-B805-A94BDA2EB29D}" type="datetime1">
              <a:rPr lang="de-DE" smtClean="0"/>
              <a:t>11.01.2012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Perl Introduction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52E20-831E-4768-83D5-6A4D24A10732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56000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5616" y="2492896"/>
            <a:ext cx="6965245" cy="120248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What can we do with arrays?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D5AC9-1BAF-4A79-8EA1-5551C5D4374D}" type="datetime1">
              <a:rPr lang="de-DE" smtClean="0"/>
              <a:t>11.01.2012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Perl Introduction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52E20-831E-4768-83D5-6A4D24A10732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42988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Example</a:t>
            </a:r>
            <a:endParaRPr lang="de-D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de-DE" dirty="0" smtClean="0">
                <a:latin typeface="Courier New" pitchFamily="49" charset="0"/>
                <a:cs typeface="Courier New" pitchFamily="49" charset="0"/>
              </a:rPr>
              <a:t>#The </a:t>
            </a:r>
            <a:r>
              <a:rPr lang="de-DE" dirty="0" err="1" smtClean="0">
                <a:latin typeface="Courier New" pitchFamily="49" charset="0"/>
                <a:cs typeface="Courier New" pitchFamily="49" charset="0"/>
              </a:rPr>
              <a:t>filename</a:t>
            </a:r>
            <a:r>
              <a:rPr lang="de-DE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de-DE" dirty="0" err="1" smtClean="0">
                <a:latin typeface="Courier New" pitchFamily="49" charset="0"/>
                <a:cs typeface="Courier New" pitchFamily="49" charset="0"/>
              </a:rPr>
              <a:t>of</a:t>
            </a:r>
            <a:r>
              <a:rPr lang="de-DE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de-DE" dirty="0" err="1" smtClean="0">
                <a:latin typeface="Courier New" pitchFamily="49" charset="0"/>
                <a:cs typeface="Courier New" pitchFamily="49" charset="0"/>
              </a:rPr>
              <a:t>the</a:t>
            </a:r>
            <a:r>
              <a:rPr lang="de-DE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de-DE" dirty="0" err="1" smtClean="0">
                <a:latin typeface="Courier New" pitchFamily="49" charset="0"/>
                <a:cs typeface="Courier New" pitchFamily="49" charset="0"/>
              </a:rPr>
              <a:t>file</a:t>
            </a:r>
            <a:r>
              <a:rPr lang="de-DE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de-DE" dirty="0" err="1" smtClean="0">
                <a:latin typeface="Courier New" pitchFamily="49" charset="0"/>
                <a:cs typeface="Courier New" pitchFamily="49" charset="0"/>
              </a:rPr>
              <a:t>containing</a:t>
            </a:r>
            <a:r>
              <a:rPr lang="de-DE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de-DE" dirty="0" err="1" smtClean="0">
                <a:latin typeface="Courier New" pitchFamily="49" charset="0"/>
                <a:cs typeface="Courier New" pitchFamily="49" charset="0"/>
              </a:rPr>
              <a:t>the</a:t>
            </a:r>
            <a:r>
              <a:rPr lang="de-DE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de-DE" dirty="0" err="1" smtClean="0">
                <a:latin typeface="Courier New" pitchFamily="49" charset="0"/>
                <a:cs typeface="Courier New" pitchFamily="49" charset="0"/>
              </a:rPr>
              <a:t>protein</a:t>
            </a:r>
            <a:r>
              <a:rPr lang="de-DE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de-DE" dirty="0" err="1" smtClean="0">
                <a:latin typeface="Courier New" pitchFamily="49" charset="0"/>
                <a:cs typeface="Courier New" pitchFamily="49" charset="0"/>
              </a:rPr>
              <a:t>sequence</a:t>
            </a:r>
            <a:r>
              <a:rPr lang="de-DE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de-DE" dirty="0" err="1" smtClean="0">
                <a:latin typeface="Courier New" pitchFamily="49" charset="0"/>
                <a:cs typeface="Courier New" pitchFamily="49" charset="0"/>
              </a:rPr>
              <a:t>data</a:t>
            </a:r>
            <a:endParaRPr lang="de-DE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de-DE" dirty="0" smtClean="0">
                <a:latin typeface="Courier New" pitchFamily="49" charset="0"/>
                <a:cs typeface="Courier New" pitchFamily="49" charset="0"/>
              </a:rPr>
              <a:t>$</a:t>
            </a:r>
            <a:r>
              <a:rPr lang="de-DE" dirty="0" err="1" smtClean="0">
                <a:latin typeface="Courier New" pitchFamily="49" charset="0"/>
                <a:cs typeface="Courier New" pitchFamily="49" charset="0"/>
              </a:rPr>
              <a:t>proteinfilename</a:t>
            </a:r>
            <a:r>
              <a:rPr lang="de-DE" dirty="0" smtClean="0">
                <a:latin typeface="Courier New" pitchFamily="49" charset="0"/>
                <a:cs typeface="Courier New" pitchFamily="49" charset="0"/>
              </a:rPr>
              <a:t>= ‘NM_123.pep‘;</a:t>
            </a:r>
          </a:p>
          <a:p>
            <a:pPr marL="0" indent="0">
              <a:buNone/>
            </a:pPr>
            <a:r>
              <a:rPr lang="de-DE" dirty="0" smtClean="0">
                <a:latin typeface="Courier New" pitchFamily="49" charset="0"/>
                <a:cs typeface="Courier New" pitchFamily="49" charset="0"/>
              </a:rPr>
              <a:t>Open(PROTEINFILE,$</a:t>
            </a:r>
            <a:r>
              <a:rPr lang="de-DE" dirty="0" err="1" smtClean="0">
                <a:latin typeface="Courier New" pitchFamily="49" charset="0"/>
                <a:cs typeface="Courier New" pitchFamily="49" charset="0"/>
              </a:rPr>
              <a:t>proteinfilename</a:t>
            </a:r>
            <a:r>
              <a:rPr lang="de-DE" dirty="0" smtClean="0">
                <a:latin typeface="Courier New" pitchFamily="49" charset="0"/>
                <a:cs typeface="Courier New" pitchFamily="49" charset="0"/>
              </a:rPr>
              <a:t>);</a:t>
            </a:r>
          </a:p>
          <a:p>
            <a:pPr marL="0" indent="0">
              <a:buNone/>
            </a:pPr>
            <a:r>
              <a:rPr lang="de-DE" dirty="0" smtClean="0">
                <a:latin typeface="Courier New" pitchFamily="49" charset="0"/>
                <a:cs typeface="Courier New" pitchFamily="49" charset="0"/>
              </a:rPr>
              <a:t>#</a:t>
            </a:r>
            <a:r>
              <a:rPr lang="de-DE" dirty="0" err="1" smtClean="0">
                <a:latin typeface="Courier New" pitchFamily="49" charset="0"/>
                <a:cs typeface="Courier New" pitchFamily="49" charset="0"/>
              </a:rPr>
              <a:t>store</a:t>
            </a:r>
            <a:r>
              <a:rPr lang="de-DE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de-DE" dirty="0" err="1" smtClean="0">
                <a:latin typeface="Courier New" pitchFamily="49" charset="0"/>
                <a:cs typeface="Courier New" pitchFamily="49" charset="0"/>
              </a:rPr>
              <a:t>into</a:t>
            </a:r>
            <a:r>
              <a:rPr lang="de-DE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de-DE" dirty="0" err="1" smtClean="0">
                <a:latin typeface="Courier New" pitchFamily="49" charset="0"/>
                <a:cs typeface="Courier New" pitchFamily="49" charset="0"/>
              </a:rPr>
              <a:t>array</a:t>
            </a:r>
            <a:endParaRPr lang="de-DE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de-DE" dirty="0" smtClean="0">
                <a:latin typeface="Courier New" pitchFamily="49" charset="0"/>
                <a:cs typeface="Courier New" pitchFamily="49" charset="0"/>
              </a:rPr>
              <a:t>@</a:t>
            </a:r>
            <a:r>
              <a:rPr lang="de-DE" dirty="0" err="1" smtClean="0">
                <a:latin typeface="Courier New" pitchFamily="49" charset="0"/>
                <a:cs typeface="Courier New" pitchFamily="49" charset="0"/>
              </a:rPr>
              <a:t>protein</a:t>
            </a:r>
            <a:r>
              <a:rPr lang="de-DE" dirty="0" smtClean="0">
                <a:latin typeface="Courier New" pitchFamily="49" charset="0"/>
                <a:cs typeface="Courier New" pitchFamily="49" charset="0"/>
              </a:rPr>
              <a:t> = &lt;PROTEINFILE&gt;;</a:t>
            </a:r>
          </a:p>
          <a:p>
            <a:pPr marL="0" indent="0">
              <a:buNone/>
            </a:pPr>
            <a:r>
              <a:rPr lang="de-DE" dirty="0" err="1" smtClean="0">
                <a:latin typeface="Courier New" pitchFamily="49" charset="0"/>
                <a:cs typeface="Courier New" pitchFamily="49" charset="0"/>
              </a:rPr>
              <a:t>Print@protein</a:t>
            </a:r>
            <a:r>
              <a:rPr lang="de-DE" dirty="0" smtClean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0" indent="0">
              <a:buNone/>
            </a:pPr>
            <a:r>
              <a:rPr lang="de-DE" dirty="0" smtClean="0">
                <a:latin typeface="Courier New" pitchFamily="49" charset="0"/>
                <a:cs typeface="Courier New" pitchFamily="49" charset="0"/>
              </a:rPr>
              <a:t>Close PROTEINFILE</a:t>
            </a:r>
            <a:r>
              <a:rPr lang="de-DE" sz="2000" dirty="0" smtClean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0" indent="0">
              <a:buNone/>
            </a:pPr>
            <a:r>
              <a:rPr lang="de-DE" sz="2000" dirty="0" smtClean="0">
                <a:latin typeface="Courier New" pitchFamily="49" charset="0"/>
                <a:cs typeface="Courier New" pitchFamily="49" charset="0"/>
              </a:rPr>
              <a:t>Exit;</a:t>
            </a:r>
            <a:endParaRPr lang="de-DE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D5AC9-1BAF-4A79-8EA1-5551C5D4374D}" type="datetime1">
              <a:rPr lang="de-DE" smtClean="0"/>
              <a:t>12.01.2012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Perl Introduction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52E20-831E-4768-83D5-6A4D24A10732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67463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ushpin">
  <a:themeElements>
    <a:clrScheme name="Pushpin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Pushpin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ushpi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0</TotalTime>
  <Words>520</Words>
  <Application>Microsoft Office PowerPoint</Application>
  <PresentationFormat>On-screen Show (4:3)</PresentationFormat>
  <Paragraphs>148</Paragraphs>
  <Slides>14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Pushpin</vt:lpstr>
      <vt:lpstr>Introduction to Perl</vt:lpstr>
      <vt:lpstr>Downloading and running Perl</vt:lpstr>
      <vt:lpstr>Perl data types</vt:lpstr>
      <vt:lpstr>Example of a program</vt:lpstr>
      <vt:lpstr>Reading protein files</vt:lpstr>
      <vt:lpstr>What can we do with strings?</vt:lpstr>
      <vt:lpstr>Concatination and Substitution</vt:lpstr>
      <vt:lpstr>What can we do with arrays?</vt:lpstr>
      <vt:lpstr>Example</vt:lpstr>
      <vt:lpstr>Declare an array</vt:lpstr>
      <vt:lpstr>What can we do with arrays?</vt:lpstr>
      <vt:lpstr>What can we do with arrays?</vt:lpstr>
      <vt:lpstr>Scalar context and list context</vt:lpstr>
      <vt:lpstr>Exercises</vt:lpstr>
    </vt:vector>
  </TitlesOfParts>
  <Company>Rechenzentrum der Universität Würzburg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Desi</dc:creator>
  <cp:lastModifiedBy>Desi</cp:lastModifiedBy>
  <cp:revision>44</cp:revision>
  <dcterms:created xsi:type="dcterms:W3CDTF">2012-01-09T21:28:45Z</dcterms:created>
  <dcterms:modified xsi:type="dcterms:W3CDTF">2012-01-12T01:19:54Z</dcterms:modified>
</cp:coreProperties>
</file>